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3" r:id="rId2"/>
    <p:sldId id="268" r:id="rId3"/>
    <p:sldId id="269" r:id="rId4"/>
    <p:sldId id="309" r:id="rId5"/>
    <p:sldId id="311" r:id="rId6"/>
    <p:sldId id="310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21" r:id="rId16"/>
    <p:sldId id="322" r:id="rId17"/>
    <p:sldId id="323" r:id="rId18"/>
    <p:sldId id="324" r:id="rId19"/>
    <p:sldId id="325" r:id="rId20"/>
    <p:sldId id="336" r:id="rId21"/>
    <p:sldId id="337" r:id="rId22"/>
    <p:sldId id="338" r:id="rId23"/>
    <p:sldId id="339" r:id="rId24"/>
    <p:sldId id="327" r:id="rId25"/>
    <p:sldId id="340" r:id="rId26"/>
    <p:sldId id="341" r:id="rId27"/>
    <p:sldId id="328" r:id="rId28"/>
    <p:sldId id="326" r:id="rId29"/>
    <p:sldId id="342" r:id="rId30"/>
    <p:sldId id="345" r:id="rId31"/>
    <p:sldId id="329" r:id="rId32"/>
    <p:sldId id="343" r:id="rId33"/>
    <p:sldId id="344" r:id="rId34"/>
    <p:sldId id="330" r:id="rId35"/>
    <p:sldId id="331" r:id="rId36"/>
    <p:sldId id="332" r:id="rId37"/>
    <p:sldId id="333" r:id="rId38"/>
    <p:sldId id="334" r:id="rId39"/>
    <p:sldId id="335" r:id="rId40"/>
  </p:sldIdLst>
  <p:sldSz cx="9144000" cy="6858000" type="screen4x3"/>
  <p:notesSz cx="6669088" cy="9820275"/>
  <p:defaultTextStyle>
    <a:defPPr>
      <a:defRPr lang="fr-FR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88"/>
    <p:restoredTop sz="93139"/>
  </p:normalViewPr>
  <p:slideViewPr>
    <p:cSldViewPr snapToGrid="0">
      <p:cViewPr varScale="1">
        <p:scale>
          <a:sx n="88" d="100"/>
          <a:sy n="88" d="100"/>
        </p:scale>
        <p:origin x="13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1.emf"/><Relationship Id="rId1" Type="http://schemas.openxmlformats.org/officeDocument/2006/relationships/image" Target="../media/image38.emf"/><Relationship Id="rId4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1.emf"/><Relationship Id="rId1" Type="http://schemas.openxmlformats.org/officeDocument/2006/relationships/image" Target="../media/image48.emf"/><Relationship Id="rId4" Type="http://schemas.openxmlformats.org/officeDocument/2006/relationships/image" Target="../media/image5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CB54A97-9AFA-C94F-94DA-DA9C49DA0E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D2E41F-CB22-FF41-9ADC-1FDC3DD209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D9E23-55DF-CC47-B94A-06E128054CAA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4F3FA9-9FC6-EB4B-A0FA-E6DAAE4D62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2815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0FF449-C044-4744-BA63-76031C3A89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28150"/>
            <a:ext cx="28892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4C6B5-3747-B549-85BC-93BC5EDD20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228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CE2E7C-0B89-D942-A43E-F2AEA1CCF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870" y="5897245"/>
            <a:ext cx="4460488" cy="1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5095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9850" y="406400"/>
            <a:ext cx="2038350" cy="56896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406400"/>
            <a:ext cx="5962650" cy="5689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37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3011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141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9882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054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65420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9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931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224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5E9A41-B5BA-2E42-976F-FCFA78936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658" y="120305"/>
            <a:ext cx="651094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 du masque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AB2C90-4409-1B40-8F6B-CD524ED15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E3F93729-14DA-524E-AC00-1E5DA5E9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6332104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Chapitre 2: Rendement et sélectivité  </a:t>
            </a:r>
          </a:p>
        </p:txBody>
      </p:sp>
      <p:sp>
        <p:nvSpPr>
          <p:cNvPr id="1093" name="Rectangle 69">
            <a:extLst>
              <a:ext uri="{FF2B5EF4-FFF2-40B4-BE49-F238E27FC236}">
                <a16:creationId xmlns:a16="http://schemas.microsoft.com/office/drawing/2014/main" id="{5320B597-6612-194D-814F-3F9B3B24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48656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43A61165-99E6-2F4F-B098-D2C4D048FE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6341" y="6091629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marL="342900" indent="-3429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381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2"/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Génie de la Réaction Chimique, 3</a:t>
            </a:r>
            <a:r>
              <a:rPr lang="fr-FR" altLang="fr-FR" sz="18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altLang="fr-F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année </a:t>
            </a:r>
          </a:p>
        </p:txBody>
      </p:sp>
      <p:pic>
        <p:nvPicPr>
          <p:cNvPr id="48" name="Image 1">
            <a:extLst>
              <a:ext uri="{FF2B5EF4-FFF2-40B4-BE49-F238E27FC236}">
                <a16:creationId xmlns:a16="http://schemas.microsoft.com/office/drawing/2014/main" id="{3A3084E8-01AB-3849-8E9E-8202A4E6A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" y="6101930"/>
            <a:ext cx="1150231" cy="74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 2" descr="logo_FGL_CMJN.jpg">
            <a:extLst>
              <a:ext uri="{FF2B5EF4-FFF2-40B4-BE49-F238E27FC236}">
                <a16:creationId xmlns:a16="http://schemas.microsoft.com/office/drawing/2014/main" id="{C4EAF400-A6CF-2242-B440-01A3759F1D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84" y="6033398"/>
            <a:ext cx="1450549" cy="8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2B66236A-EBA1-D944-8598-BB6FAB80B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5D1F5805-30A7-E14F-A43D-6718BEE0A1E8}"/>
              </a:ext>
            </a:extLst>
          </p:cNvPr>
          <p:cNvGrpSpPr/>
          <p:nvPr userDrawn="1"/>
        </p:nvGrpSpPr>
        <p:grpSpPr>
          <a:xfrm rot="10800000">
            <a:off x="6719048" y="587936"/>
            <a:ext cx="2124636" cy="430306"/>
            <a:chOff x="9659470" y="515471"/>
            <a:chExt cx="2124636" cy="4303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945E32-F1A7-1C42-AAEF-0467630ABACA}"/>
                </a:ext>
              </a:extLst>
            </p:cNvPr>
            <p:cNvSpPr/>
            <p:nvPr userDrawn="1"/>
          </p:nvSpPr>
          <p:spPr>
            <a:xfrm>
              <a:off x="9659470" y="515471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5BB231-6DF3-8243-9314-3931760B0BBB}"/>
                </a:ext>
              </a:extLst>
            </p:cNvPr>
            <p:cNvSpPr/>
            <p:nvPr userDrawn="1"/>
          </p:nvSpPr>
          <p:spPr>
            <a:xfrm>
              <a:off x="10506635" y="515471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634D319-4346-B145-97E4-E1DF13A7554F}"/>
                </a:ext>
              </a:extLst>
            </p:cNvPr>
            <p:cNvSpPr/>
            <p:nvPr userDrawn="1"/>
          </p:nvSpPr>
          <p:spPr>
            <a:xfrm>
              <a:off x="11353800" y="515471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4DA14695-FDBD-AA4B-966D-B81E0B526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45" y="5889943"/>
            <a:ext cx="4460488" cy="1672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Font typeface="Symbol" pitchFamily="2" charset="2"/>
        <a:buChar char="·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Symbol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62100" indent="-228600" algn="l" defTabSz="7620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*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981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438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895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352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10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0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0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18C3F8-1FBE-DF41-8B79-33CBF4BDA8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27" y="152043"/>
            <a:ext cx="6174883" cy="1143000"/>
          </a:xfrm>
        </p:spPr>
        <p:txBody>
          <a:bodyPr/>
          <a:lstStyle/>
          <a:p>
            <a:pPr algn="l">
              <a:defRPr/>
            </a:pPr>
            <a:r>
              <a:rPr lang="fr-FR" dirty="0">
                <a:cs typeface="+mj-cs"/>
              </a:rPr>
              <a:t>Chapitre II  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8A349C3B-3A70-F24C-8A3E-322F91FB9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2072268"/>
            <a:ext cx="88392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Réactions simultanées  </a:t>
            </a:r>
          </a:p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Optimisation du rendement et de </a:t>
            </a:r>
          </a:p>
          <a:p>
            <a:r>
              <a:rPr lang="fr-FR" altLang="fr-FR" sz="44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sélectivité dans les réacteurs idéaux. </a:t>
            </a:r>
            <a:r>
              <a:rPr lang="fr-FR" altLang="fr-FR" sz="32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687B6E36-5898-B342-9E8B-7D92BEC9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021955"/>
            <a:ext cx="6540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3200" dirty="0"/>
              <a:t>Milieu indilatable, régime permanent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84CA13C-D0B6-7C43-8142-2183EFBCD5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527175"/>
            <a:ext cx="8407400" cy="1418509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en-US" altLang="fr-FR" sz="3200" dirty="0">
                <a:solidFill>
                  <a:srgbClr val="7030A0"/>
                </a:solidFill>
              </a:rPr>
              <a:t>(Parallel reactions) </a:t>
            </a:r>
            <a:br>
              <a:rPr lang="en-US" altLang="fr-FR" sz="3200" dirty="0">
                <a:solidFill>
                  <a:srgbClr val="7030A0"/>
                </a:solidFill>
              </a:rPr>
            </a:br>
            <a:br>
              <a:rPr lang="fr-FR" altLang="fr-FR" sz="3200" dirty="0"/>
            </a:br>
            <a:r>
              <a:rPr lang="fr-FR" altLang="fr-FR" sz="3200" dirty="0"/>
              <a:t> </a:t>
            </a:r>
            <a:r>
              <a:rPr lang="fr-FR" altLang="fr-FR" sz="2400" dirty="0">
                <a:solidFill>
                  <a:srgbClr val="40A3D1"/>
                </a:solidFill>
              </a:rPr>
              <a:t>221	 Système de réactions</a:t>
            </a:r>
            <a:endParaRPr lang="fr-FR" altLang="fr-FR" dirty="0">
              <a:solidFill>
                <a:srgbClr val="40A3D1"/>
              </a:solidFill>
            </a:endParaRPr>
          </a:p>
        </p:txBody>
      </p:sp>
      <p:grpSp>
        <p:nvGrpSpPr>
          <p:cNvPr id="12290" name="Group 16">
            <a:extLst>
              <a:ext uri="{FF2B5EF4-FFF2-40B4-BE49-F238E27FC236}">
                <a16:creationId xmlns:a16="http://schemas.microsoft.com/office/drawing/2014/main" id="{003894C9-B5A9-E24E-9713-D8B5DDF7E553}"/>
              </a:ext>
            </a:extLst>
          </p:cNvPr>
          <p:cNvGrpSpPr>
            <a:grpSpLocks/>
          </p:cNvGrpSpPr>
          <p:nvPr/>
        </p:nvGrpSpPr>
        <p:grpSpPr bwMode="auto">
          <a:xfrm>
            <a:off x="331788" y="2946401"/>
            <a:ext cx="5014912" cy="1579563"/>
            <a:chOff x="209" y="1856"/>
            <a:chExt cx="3159" cy="995"/>
          </a:xfrm>
        </p:grpSpPr>
        <p:sp>
          <p:nvSpPr>
            <p:cNvPr id="66563" name="Text Box 3">
              <a:extLst>
                <a:ext uri="{FF2B5EF4-FFF2-40B4-BE49-F238E27FC236}">
                  <a16:creationId xmlns:a16="http://schemas.microsoft.com/office/drawing/2014/main" id="{35163DA7-00BE-3947-8DED-25B0F240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" y="1862"/>
              <a:ext cx="3068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71500" algn="l"/>
                  <a:tab pos="1054100" algn="l"/>
                  <a:tab pos="1524000" algn="l"/>
                  <a:tab pos="2578100" algn="l"/>
                  <a:tab pos="35306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	A 	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 	R 			 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A 		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 	S		</a:t>
              </a:r>
            </a:p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  <a:sym typeface="Symbol" charset="0"/>
                </a:rPr>
                <a:t>	</a:t>
              </a:r>
            </a:p>
          </p:txBody>
        </p:sp>
        <p:graphicFrame>
          <p:nvGraphicFramePr>
            <p:cNvPr id="12295" name="Object 9">
              <a:extLst>
                <a:ext uri="{FF2B5EF4-FFF2-40B4-BE49-F238E27FC236}">
                  <a16:creationId xmlns:a16="http://schemas.microsoft.com/office/drawing/2014/main" id="{443C5193-E393-8349-9940-DA466FCDEC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2" y="1856"/>
            <a:ext cx="89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4" name="Équation" r:id="rId3" imgW="32766000" imgH="11112500" progId="Equation.3">
                    <p:embed/>
                  </p:oleObj>
                </mc:Choice>
                <mc:Fallback>
                  <p:oleObj name="Équation" r:id="rId3" imgW="32766000" imgH="11112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" y="1856"/>
                          <a:ext cx="89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Object 11">
              <a:extLst>
                <a:ext uri="{FF2B5EF4-FFF2-40B4-BE49-F238E27FC236}">
                  <a16:creationId xmlns:a16="http://schemas.microsoft.com/office/drawing/2014/main" id="{0ADF5EB9-99D5-1C48-B56E-B088F56D01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2" y="2320"/>
            <a:ext cx="97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5" name="Équation" r:id="rId5" imgW="35699700" imgH="11112500" progId="Equation.3">
                    <p:embed/>
                  </p:oleObj>
                </mc:Choice>
                <mc:Fallback>
                  <p:oleObj name="Équation" r:id="rId5" imgW="35699700" imgH="11112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2" y="2320"/>
                          <a:ext cx="97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575" name="Group 15">
            <a:extLst>
              <a:ext uri="{FF2B5EF4-FFF2-40B4-BE49-F238E27FC236}">
                <a16:creationId xmlns:a16="http://schemas.microsoft.com/office/drawing/2014/main" id="{1B5A4EC3-BA21-0E47-8D05-AF1CB7893A42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4089400"/>
            <a:ext cx="8407400" cy="1771650"/>
            <a:chOff x="280" y="2576"/>
            <a:chExt cx="5296" cy="1116"/>
          </a:xfrm>
        </p:grpSpPr>
        <p:sp>
          <p:nvSpPr>
            <p:cNvPr id="66572" name="Rectangle 12">
              <a:extLst>
                <a:ext uri="{FF2B5EF4-FFF2-40B4-BE49-F238E27FC236}">
                  <a16:creationId xmlns:a16="http://schemas.microsoft.com/office/drawing/2014/main" id="{5F6885E0-8614-B64B-AAD4-7A77617F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" y="2576"/>
              <a:ext cx="5296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solidFill>
                    <a:srgbClr val="0099FF"/>
                  </a:solidFill>
                </a:rPr>
                <a:t>		</a:t>
              </a:r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222	 Rendement relatif différentiel </a:t>
              </a:r>
            </a:p>
          </p:txBody>
        </p:sp>
        <p:graphicFrame>
          <p:nvGraphicFramePr>
            <p:cNvPr id="12293" name="Object 13">
              <a:extLst>
                <a:ext uri="{FF2B5EF4-FFF2-40B4-BE49-F238E27FC236}">
                  <a16:creationId xmlns:a16="http://schemas.microsoft.com/office/drawing/2014/main" id="{89D9A73C-00C0-0740-80DC-F077647553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2" y="3156"/>
            <a:ext cx="3512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6" name="Équation" r:id="rId7" imgW="128435100" imgH="19596100" progId="Equation.3">
                    <p:embed/>
                  </p:oleObj>
                </mc:Choice>
                <mc:Fallback>
                  <p:oleObj name="Équation" r:id="rId7" imgW="128435100" imgH="19596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" y="3156"/>
                          <a:ext cx="3512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B221B180-5EEA-DF4C-A050-DB7FE5047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D9BAA54-FC84-514A-9923-438F431172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12767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ECCC2BD-5DB8-EA4F-B9A6-58EC68C4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21155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8824008D-7C4E-1C46-A75B-E878708A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73242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&gt; n</a:t>
            </a:r>
            <a:r>
              <a:rPr lang="fr-FR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67596" name="Group 12">
            <a:extLst>
              <a:ext uri="{FF2B5EF4-FFF2-40B4-BE49-F238E27FC236}">
                <a16:creationId xmlns:a16="http://schemas.microsoft.com/office/drawing/2014/main" id="{06D12750-7120-C644-A2A5-88DEECAE1AA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030467"/>
            <a:ext cx="7646988" cy="2654300"/>
            <a:chOff x="480" y="2128"/>
            <a:chExt cx="4817" cy="1672"/>
          </a:xfrm>
        </p:grpSpPr>
        <p:graphicFrame>
          <p:nvGraphicFramePr>
            <p:cNvPr id="13340" name="Object 10">
              <a:extLst>
                <a:ext uri="{FF2B5EF4-FFF2-40B4-BE49-F238E27FC236}">
                  <a16:creationId xmlns:a16="http://schemas.microsoft.com/office/drawing/2014/main" id="{6F95757C-3012-FC44-B655-2ADBECE490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2128"/>
            <a:ext cx="481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9" name="Équation" r:id="rId3" imgW="176123600" imgH="28676600" progId="Equation.3">
                    <p:embed/>
                  </p:oleObj>
                </mc:Choice>
                <mc:Fallback>
                  <p:oleObj name="Équation" r:id="rId3" imgW="176123600" imgH="28676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128"/>
                          <a:ext cx="481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1" name="Object 11">
              <a:extLst>
                <a:ext uri="{FF2B5EF4-FFF2-40B4-BE49-F238E27FC236}">
                  <a16:creationId xmlns:a16="http://schemas.microsoft.com/office/drawing/2014/main" id="{8F4B6FB7-A2ED-E043-8E9A-07FB4F7975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6" y="3016"/>
            <a:ext cx="2584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0" name="Équation" r:id="rId5" imgW="94500700" imgH="28676600" progId="Equation.3">
                    <p:embed/>
                  </p:oleObj>
                </mc:Choice>
                <mc:Fallback>
                  <p:oleObj name="Équation" r:id="rId5" imgW="94500700" imgH="28676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3016"/>
                          <a:ext cx="2584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607" name="Group 23">
            <a:extLst>
              <a:ext uri="{FF2B5EF4-FFF2-40B4-BE49-F238E27FC236}">
                <a16:creationId xmlns:a16="http://schemas.microsoft.com/office/drawing/2014/main" id="{3DD9596A-C996-164A-8F9B-1787BC5DF1BA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322442"/>
            <a:ext cx="3876675" cy="3530600"/>
            <a:chOff x="1544" y="1682"/>
            <a:chExt cx="2442" cy="2224"/>
          </a:xfrm>
        </p:grpSpPr>
        <p:sp>
          <p:nvSpPr>
            <p:cNvPr id="67597" name="Rectangle 13">
              <a:extLst>
                <a:ext uri="{FF2B5EF4-FFF2-40B4-BE49-F238E27FC236}">
                  <a16:creationId xmlns:a16="http://schemas.microsoft.com/office/drawing/2014/main" id="{4F53BEB8-CC5B-ED4D-9F2C-08A4BDC0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7598" name="Text Box 14">
              <a:extLst>
                <a:ext uri="{FF2B5EF4-FFF2-40B4-BE49-F238E27FC236}">
                  <a16:creationId xmlns:a16="http://schemas.microsoft.com/office/drawing/2014/main" id="{9307BF07-E178-1041-8BF4-184400D74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924C402-6DB5-D44E-86A5-32237168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7600" name="Text Box 16">
              <a:extLst>
                <a:ext uri="{FF2B5EF4-FFF2-40B4-BE49-F238E27FC236}">
                  <a16:creationId xmlns:a16="http://schemas.microsoft.com/office/drawing/2014/main" id="{2D15EFD8-B448-0844-A532-52F56564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7603" name="Text Box 19">
              <a:extLst>
                <a:ext uri="{FF2B5EF4-FFF2-40B4-BE49-F238E27FC236}">
                  <a16:creationId xmlns:a16="http://schemas.microsoft.com/office/drawing/2014/main" id="{9A1B6069-FA08-CF4C-BABC-F3FD9604B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7604" name="Arc 20">
              <a:extLst>
                <a:ext uri="{FF2B5EF4-FFF2-40B4-BE49-F238E27FC236}">
                  <a16:creationId xmlns:a16="http://schemas.microsoft.com/office/drawing/2014/main" id="{CC972AAE-7F4D-DF40-AD3C-DAACCF525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424"/>
              <a:ext cx="1792" cy="1176"/>
            </a:xfrm>
            <a:custGeom>
              <a:avLst/>
              <a:gdLst>
                <a:gd name="T0" fmla="*/ 0 w 21600"/>
                <a:gd name="T1" fmla="*/ 0 h 21600"/>
                <a:gd name="T2" fmla="*/ 1792 w 21600"/>
                <a:gd name="T3" fmla="*/ 1176 h 21600"/>
                <a:gd name="T4" fmla="*/ 0 w 21600"/>
                <a:gd name="T5" fmla="*/ 117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4A390A8C-127C-6A48-9AC5-8C0F94340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7606" name="Line 22">
              <a:extLst>
                <a:ext uri="{FF2B5EF4-FFF2-40B4-BE49-F238E27FC236}">
                  <a16:creationId xmlns:a16="http://schemas.microsoft.com/office/drawing/2014/main" id="{502FDF68-C24E-3A4B-B46C-5B45C6B8C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67628" name="Group 44">
            <a:extLst>
              <a:ext uri="{FF2B5EF4-FFF2-40B4-BE49-F238E27FC236}">
                <a16:creationId xmlns:a16="http://schemas.microsoft.com/office/drawing/2014/main" id="{ED7E43D5-F66B-3441-9128-D45D8DFF5D32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509892"/>
            <a:ext cx="5603875" cy="1862138"/>
            <a:chOff x="864" y="2430"/>
            <a:chExt cx="3530" cy="1173"/>
          </a:xfrm>
        </p:grpSpPr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F1FEDCE0-281D-7D4D-982C-5A75A142D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6" y="2442"/>
              <a:ext cx="270" cy="31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3" name="Line 29">
              <a:extLst>
                <a:ext uri="{FF2B5EF4-FFF2-40B4-BE49-F238E27FC236}">
                  <a16:creationId xmlns:a16="http://schemas.microsoft.com/office/drawing/2014/main" id="{07D31F83-EBC0-B248-9AEB-635FA3216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3" y="2472"/>
              <a:ext cx="415" cy="4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4" name="Line 30">
              <a:extLst>
                <a:ext uri="{FF2B5EF4-FFF2-40B4-BE49-F238E27FC236}">
                  <a16:creationId xmlns:a16="http://schemas.microsoft.com/office/drawing/2014/main" id="{0CF44DB0-2F59-9943-A45D-E16256955E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7" y="2495"/>
              <a:ext cx="581" cy="6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5" name="Line 31">
              <a:extLst>
                <a:ext uri="{FF2B5EF4-FFF2-40B4-BE49-F238E27FC236}">
                  <a16:creationId xmlns:a16="http://schemas.microsoft.com/office/drawing/2014/main" id="{EF5A2195-A0CE-FB43-92E1-EC3AA87C33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2539"/>
              <a:ext cx="727" cy="85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6" name="Line 32">
              <a:extLst>
                <a:ext uri="{FF2B5EF4-FFF2-40B4-BE49-F238E27FC236}">
                  <a16:creationId xmlns:a16="http://schemas.microsoft.com/office/drawing/2014/main" id="{FEAF58FA-B2D5-9B44-BF0F-6F077334F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2577"/>
              <a:ext cx="860" cy="10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7" name="Line 33">
              <a:extLst>
                <a:ext uri="{FF2B5EF4-FFF2-40B4-BE49-F238E27FC236}">
                  <a16:creationId xmlns:a16="http://schemas.microsoft.com/office/drawing/2014/main" id="{695B5E5B-6BE6-8A44-8AE1-693DFFFEC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2639"/>
              <a:ext cx="813" cy="95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8" name="Line 34">
              <a:extLst>
                <a:ext uri="{FF2B5EF4-FFF2-40B4-BE49-F238E27FC236}">
                  <a16:creationId xmlns:a16="http://schemas.microsoft.com/office/drawing/2014/main" id="{F78DFFDB-C550-AC42-A012-57D962906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694"/>
              <a:ext cx="772" cy="90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9" name="Line 35">
              <a:extLst>
                <a:ext uri="{FF2B5EF4-FFF2-40B4-BE49-F238E27FC236}">
                  <a16:creationId xmlns:a16="http://schemas.microsoft.com/office/drawing/2014/main" id="{51D68C6D-803E-7542-AEFB-EE652D1C7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20" name="Line 36">
              <a:extLst>
                <a:ext uri="{FF2B5EF4-FFF2-40B4-BE49-F238E27FC236}">
                  <a16:creationId xmlns:a16="http://schemas.microsoft.com/office/drawing/2014/main" id="{E53964AF-B0DB-884B-99EE-C566D07CC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21" name="Line 37">
              <a:extLst>
                <a:ext uri="{FF2B5EF4-FFF2-40B4-BE49-F238E27FC236}">
                  <a16:creationId xmlns:a16="http://schemas.microsoft.com/office/drawing/2014/main" id="{EB6804E1-611D-C84B-9330-0FB411C23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7ACA2D54-53FF-F548-8D08-4E9F4B16A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28"/>
              <a:ext cx="1832" cy="8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13330" name="Object 25">
              <a:extLst>
                <a:ext uri="{FF2B5EF4-FFF2-40B4-BE49-F238E27FC236}">
                  <a16:creationId xmlns:a16="http://schemas.microsoft.com/office/drawing/2014/main" id="{D5E8918B-977B-F24F-B381-6FE4E3379C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2560"/>
            <a:ext cx="184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1" name="Équation" r:id="rId7" imgW="74015600" imgH="28676600" progId="Equation.3">
                    <p:embed/>
                  </p:oleObj>
                </mc:Choice>
                <mc:Fallback>
                  <p:oleObj name="Équation" r:id="rId7" imgW="74015600" imgH="286766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2560"/>
                          <a:ext cx="184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23" name="Freeform 39">
              <a:extLst>
                <a:ext uri="{FF2B5EF4-FFF2-40B4-BE49-F238E27FC236}">
                  <a16:creationId xmlns:a16="http://schemas.microsoft.com/office/drawing/2014/main" id="{904F7851-996A-6D43-9D9D-08FC6452F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2430"/>
              <a:ext cx="1239" cy="330"/>
            </a:xfrm>
            <a:custGeom>
              <a:avLst/>
              <a:gdLst>
                <a:gd name="T0" fmla="*/ 0 w 1239"/>
                <a:gd name="T1" fmla="*/ 0 h 330"/>
                <a:gd name="T2" fmla="*/ 231 w 1239"/>
                <a:gd name="T3" fmla="*/ 6 h 330"/>
                <a:gd name="T4" fmla="*/ 354 w 1239"/>
                <a:gd name="T5" fmla="*/ 21 h 330"/>
                <a:gd name="T6" fmla="*/ 507 w 1239"/>
                <a:gd name="T7" fmla="*/ 48 h 330"/>
                <a:gd name="T8" fmla="*/ 690 w 1239"/>
                <a:gd name="T9" fmla="*/ 93 h 330"/>
                <a:gd name="T10" fmla="*/ 855 w 1239"/>
                <a:gd name="T11" fmla="*/ 141 h 330"/>
                <a:gd name="T12" fmla="*/ 993 w 1239"/>
                <a:gd name="T13" fmla="*/ 201 h 330"/>
                <a:gd name="T14" fmla="*/ 1140 w 1239"/>
                <a:gd name="T15" fmla="*/ 273 h 330"/>
                <a:gd name="T16" fmla="*/ 1239 w 1239"/>
                <a:gd name="T17" fmla="*/ 330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39" h="330">
                  <a:moveTo>
                    <a:pt x="0" y="0"/>
                  </a:moveTo>
                  <a:cubicBezTo>
                    <a:pt x="86" y="1"/>
                    <a:pt x="172" y="2"/>
                    <a:pt x="231" y="6"/>
                  </a:cubicBezTo>
                  <a:cubicBezTo>
                    <a:pt x="290" y="10"/>
                    <a:pt x="308" y="14"/>
                    <a:pt x="354" y="21"/>
                  </a:cubicBezTo>
                  <a:cubicBezTo>
                    <a:pt x="400" y="28"/>
                    <a:pt x="451" y="36"/>
                    <a:pt x="507" y="48"/>
                  </a:cubicBezTo>
                  <a:cubicBezTo>
                    <a:pt x="563" y="60"/>
                    <a:pt x="632" y="78"/>
                    <a:pt x="690" y="93"/>
                  </a:cubicBezTo>
                  <a:cubicBezTo>
                    <a:pt x="748" y="108"/>
                    <a:pt x="805" y="123"/>
                    <a:pt x="855" y="141"/>
                  </a:cubicBezTo>
                  <a:cubicBezTo>
                    <a:pt x="905" y="159"/>
                    <a:pt x="946" y="179"/>
                    <a:pt x="993" y="201"/>
                  </a:cubicBezTo>
                  <a:cubicBezTo>
                    <a:pt x="1040" y="223"/>
                    <a:pt x="1099" y="252"/>
                    <a:pt x="1140" y="273"/>
                  </a:cubicBezTo>
                  <a:cubicBezTo>
                    <a:pt x="1181" y="294"/>
                    <a:pt x="1210" y="312"/>
                    <a:pt x="1239" y="33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2">
            <a:extLst>
              <a:ext uri="{FF2B5EF4-FFF2-40B4-BE49-F238E27FC236}">
                <a16:creationId xmlns:a16="http://schemas.microsoft.com/office/drawing/2014/main" id="{C05AC74B-6779-F546-A9D4-E0729789F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24F5109-F519-2448-9E70-D526291055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605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4934439-98BB-5549-AD9F-82AC9B5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98429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E224C4DE-518A-EF4D-8B2C-557AF218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450516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&gt;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4340" name="Group 8">
            <a:extLst>
              <a:ext uri="{FF2B5EF4-FFF2-40B4-BE49-F238E27FC236}">
                <a16:creationId xmlns:a16="http://schemas.microsoft.com/office/drawing/2014/main" id="{D6381BDC-C8BE-B64D-8FDA-7D349653098C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399716"/>
            <a:ext cx="3876675" cy="3530600"/>
            <a:chOff x="1544" y="1682"/>
            <a:chExt cx="2442" cy="2224"/>
          </a:xfrm>
        </p:grpSpPr>
        <p:sp>
          <p:nvSpPr>
            <p:cNvPr id="68617" name="Rectangle 9">
              <a:extLst>
                <a:ext uri="{FF2B5EF4-FFF2-40B4-BE49-F238E27FC236}">
                  <a16:creationId xmlns:a16="http://schemas.microsoft.com/office/drawing/2014/main" id="{2565A3E4-5DB4-FD44-9248-DF403E3A0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18" name="Text Box 10">
              <a:extLst>
                <a:ext uri="{FF2B5EF4-FFF2-40B4-BE49-F238E27FC236}">
                  <a16:creationId xmlns:a16="http://schemas.microsoft.com/office/drawing/2014/main" id="{CF50285B-FBE7-144C-BC1B-BCD646F67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8619" name="Text Box 11">
              <a:extLst>
                <a:ext uri="{FF2B5EF4-FFF2-40B4-BE49-F238E27FC236}">
                  <a16:creationId xmlns:a16="http://schemas.microsoft.com/office/drawing/2014/main" id="{7FD7C7CF-3751-5446-A730-FC518A611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8620" name="Text Box 12">
              <a:extLst>
                <a:ext uri="{FF2B5EF4-FFF2-40B4-BE49-F238E27FC236}">
                  <a16:creationId xmlns:a16="http://schemas.microsoft.com/office/drawing/2014/main" id="{27842820-E6A4-E146-9D3E-209F23C83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8621" name="Text Box 13">
              <a:extLst>
                <a:ext uri="{FF2B5EF4-FFF2-40B4-BE49-F238E27FC236}">
                  <a16:creationId xmlns:a16="http://schemas.microsoft.com/office/drawing/2014/main" id="{E3C51A7F-0BA8-A74F-9B3E-663F55729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8622" name="Arc 14">
              <a:extLst>
                <a:ext uri="{FF2B5EF4-FFF2-40B4-BE49-F238E27FC236}">
                  <a16:creationId xmlns:a16="http://schemas.microsoft.com/office/drawing/2014/main" id="{B0133E8F-7E84-644C-989C-AEB463E04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424"/>
              <a:ext cx="1792" cy="1176"/>
            </a:xfrm>
            <a:custGeom>
              <a:avLst/>
              <a:gdLst>
                <a:gd name="T0" fmla="*/ 0 w 21600"/>
                <a:gd name="T1" fmla="*/ 0 h 21600"/>
                <a:gd name="T2" fmla="*/ 1792 w 21600"/>
                <a:gd name="T3" fmla="*/ 1176 h 21600"/>
                <a:gd name="T4" fmla="*/ 0 w 21600"/>
                <a:gd name="T5" fmla="*/ 117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07001455-6357-5B44-8A50-A5936DA43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E3A390D8-3CC3-9844-918B-0EAABB320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68627" name="Line 19">
            <a:extLst>
              <a:ext uri="{FF2B5EF4-FFF2-40B4-BE49-F238E27FC236}">
                <a16:creationId xmlns:a16="http://schemas.microsoft.com/office/drawing/2014/main" id="{6A104A3F-3E73-754D-B98C-5BB5B0142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4275" y="3606216"/>
            <a:ext cx="428625" cy="5048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28" name="Line 20">
            <a:extLst>
              <a:ext uri="{FF2B5EF4-FFF2-40B4-BE49-F238E27FC236}">
                <a16:creationId xmlns:a16="http://schemas.microsoft.com/office/drawing/2014/main" id="{AC85003D-C931-3149-BC6D-721D5D2825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388" y="3653841"/>
            <a:ext cx="658812" cy="77628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29" name="Line 21">
            <a:extLst>
              <a:ext uri="{FF2B5EF4-FFF2-40B4-BE49-F238E27FC236}">
                <a16:creationId xmlns:a16="http://schemas.microsoft.com/office/drawing/2014/main" id="{55A19D28-7843-0A48-86A1-2C1886EF97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5863" y="3690354"/>
            <a:ext cx="922337" cy="1087437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0" name="Line 22">
            <a:extLst>
              <a:ext uri="{FF2B5EF4-FFF2-40B4-BE49-F238E27FC236}">
                <a16:creationId xmlns:a16="http://schemas.microsoft.com/office/drawing/2014/main" id="{47B77B49-1516-C240-9ED2-62F650BACD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3163" y="3760204"/>
            <a:ext cx="1154112" cy="1360487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1" name="Line 23">
            <a:extLst>
              <a:ext uri="{FF2B5EF4-FFF2-40B4-BE49-F238E27FC236}">
                <a16:creationId xmlns:a16="http://schemas.microsoft.com/office/drawing/2014/main" id="{5B266462-1899-FC46-8E16-8F2F0C79B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2213" y="3820529"/>
            <a:ext cx="1365250" cy="16097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169CA1D9-5E9B-974F-95E1-2E40C1E5E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80025" y="3918954"/>
            <a:ext cx="1290638" cy="15208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3" name="Line 25">
            <a:extLst>
              <a:ext uri="{FF2B5EF4-FFF2-40B4-BE49-F238E27FC236}">
                <a16:creationId xmlns:a16="http://schemas.microsoft.com/office/drawing/2014/main" id="{FD4C3C74-5E19-3B4D-85E3-C47A9C0DB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075" y="4006266"/>
            <a:ext cx="1225550" cy="144303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4" name="Line 26">
            <a:extLst>
              <a:ext uri="{FF2B5EF4-FFF2-40B4-BE49-F238E27FC236}">
                <a16:creationId xmlns:a16="http://schemas.microsoft.com/office/drawing/2014/main" id="{7329035E-FD0D-4149-9344-98D727A51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6763" y="4122154"/>
            <a:ext cx="1114425" cy="1312862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5" name="Line 27">
            <a:extLst>
              <a:ext uri="{FF2B5EF4-FFF2-40B4-BE49-F238E27FC236}">
                <a16:creationId xmlns:a16="http://schemas.microsoft.com/office/drawing/2014/main" id="{0C9703D8-2B74-A249-8238-5604F794B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4575" y="4453941"/>
            <a:ext cx="836613" cy="98583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6" name="Line 28">
            <a:extLst>
              <a:ext uri="{FF2B5EF4-FFF2-40B4-BE49-F238E27FC236}">
                <a16:creationId xmlns:a16="http://schemas.microsoft.com/office/drawing/2014/main" id="{6C1D126F-F5AC-9748-9DCB-4965DE55B7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5563" y="4782554"/>
            <a:ext cx="558800" cy="65722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8638" name="Freeform 30">
            <a:extLst>
              <a:ext uri="{FF2B5EF4-FFF2-40B4-BE49-F238E27FC236}">
                <a16:creationId xmlns:a16="http://schemas.microsoft.com/office/drawing/2014/main" id="{BD2DF7A8-6F1B-8843-8E13-8E833BA4EF9A}"/>
              </a:ext>
            </a:extLst>
          </p:cNvPr>
          <p:cNvSpPr>
            <a:spLocks/>
          </p:cNvSpPr>
          <p:nvPr/>
        </p:nvSpPr>
        <p:spPr bwMode="auto">
          <a:xfrm>
            <a:off x="5008563" y="3587166"/>
            <a:ext cx="1966912" cy="523875"/>
          </a:xfrm>
          <a:custGeom>
            <a:avLst/>
            <a:gdLst>
              <a:gd name="T0" fmla="*/ 0 w 1239"/>
              <a:gd name="T1" fmla="*/ 0 h 330"/>
              <a:gd name="T2" fmla="*/ 366712 w 1239"/>
              <a:gd name="T3" fmla="*/ 9525 h 330"/>
              <a:gd name="T4" fmla="*/ 561975 w 1239"/>
              <a:gd name="T5" fmla="*/ 33338 h 330"/>
              <a:gd name="T6" fmla="*/ 804862 w 1239"/>
              <a:gd name="T7" fmla="*/ 76200 h 330"/>
              <a:gd name="T8" fmla="*/ 1095375 w 1239"/>
              <a:gd name="T9" fmla="*/ 147638 h 330"/>
              <a:gd name="T10" fmla="*/ 1357312 w 1239"/>
              <a:gd name="T11" fmla="*/ 223838 h 330"/>
              <a:gd name="T12" fmla="*/ 1576387 w 1239"/>
              <a:gd name="T13" fmla="*/ 319088 h 330"/>
              <a:gd name="T14" fmla="*/ 1809750 w 1239"/>
              <a:gd name="T15" fmla="*/ 433388 h 330"/>
              <a:gd name="T16" fmla="*/ 1966912 w 1239"/>
              <a:gd name="T17" fmla="*/ 523875 h 3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9" h="330">
                <a:moveTo>
                  <a:pt x="0" y="0"/>
                </a:moveTo>
                <a:cubicBezTo>
                  <a:pt x="86" y="1"/>
                  <a:pt x="172" y="2"/>
                  <a:pt x="231" y="6"/>
                </a:cubicBezTo>
                <a:cubicBezTo>
                  <a:pt x="290" y="10"/>
                  <a:pt x="308" y="14"/>
                  <a:pt x="354" y="21"/>
                </a:cubicBezTo>
                <a:cubicBezTo>
                  <a:pt x="400" y="28"/>
                  <a:pt x="451" y="36"/>
                  <a:pt x="507" y="48"/>
                </a:cubicBezTo>
                <a:cubicBezTo>
                  <a:pt x="563" y="60"/>
                  <a:pt x="632" y="78"/>
                  <a:pt x="690" y="93"/>
                </a:cubicBezTo>
                <a:cubicBezTo>
                  <a:pt x="748" y="108"/>
                  <a:pt x="805" y="123"/>
                  <a:pt x="855" y="141"/>
                </a:cubicBezTo>
                <a:cubicBezTo>
                  <a:pt x="905" y="159"/>
                  <a:pt x="946" y="179"/>
                  <a:pt x="993" y="201"/>
                </a:cubicBezTo>
                <a:cubicBezTo>
                  <a:pt x="1040" y="223"/>
                  <a:pt x="1099" y="252"/>
                  <a:pt x="1140" y="273"/>
                </a:cubicBezTo>
                <a:cubicBezTo>
                  <a:pt x="1181" y="294"/>
                  <a:pt x="1210" y="312"/>
                  <a:pt x="1239" y="33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8639" name="Text Box 31">
            <a:extLst>
              <a:ext uri="{FF2B5EF4-FFF2-40B4-BE49-F238E27FC236}">
                <a16:creationId xmlns:a16="http://schemas.microsoft.com/office/drawing/2014/main" id="{EB4C5E29-9EC3-5E42-8210-C7EA4CEAB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225216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Piston </a:t>
            </a:r>
          </a:p>
        </p:txBody>
      </p:sp>
      <p:grpSp>
        <p:nvGrpSpPr>
          <p:cNvPr id="68657" name="Group 49">
            <a:extLst>
              <a:ext uri="{FF2B5EF4-FFF2-40B4-BE49-F238E27FC236}">
                <a16:creationId xmlns:a16="http://schemas.microsoft.com/office/drawing/2014/main" id="{4A89159E-B7AE-464C-A72D-C1D21B5FA06B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3615741"/>
            <a:ext cx="6102350" cy="1831975"/>
            <a:chOff x="536" y="2448"/>
            <a:chExt cx="3844" cy="1154"/>
          </a:xfrm>
        </p:grpSpPr>
        <p:sp>
          <p:nvSpPr>
            <p:cNvPr id="68642" name="Rectangle 34">
              <a:extLst>
                <a:ext uri="{FF2B5EF4-FFF2-40B4-BE49-F238E27FC236}">
                  <a16:creationId xmlns:a16="http://schemas.microsoft.com/office/drawing/2014/main" id="{80B0124C-C684-8F49-B61C-8E338D759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448"/>
              <a:ext cx="2360" cy="9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4355" name="Object 33">
              <a:extLst>
                <a:ext uri="{FF2B5EF4-FFF2-40B4-BE49-F238E27FC236}">
                  <a16:creationId xmlns:a16="http://schemas.microsoft.com/office/drawing/2014/main" id="{30ECBBEF-5806-A74E-A7DC-C92F9A8BC1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0" y="2576"/>
            <a:ext cx="2248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3" name="Équation" r:id="rId3" imgW="82207100" imgH="28676600" progId="Equation.3">
                    <p:embed/>
                  </p:oleObj>
                </mc:Choice>
                <mc:Fallback>
                  <p:oleObj name="Équation" r:id="rId3" imgW="82207100" imgH="28676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576"/>
                          <a:ext cx="2248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46" name="Line 38">
              <a:extLst>
                <a:ext uri="{FF2B5EF4-FFF2-40B4-BE49-F238E27FC236}">
                  <a16:creationId xmlns:a16="http://schemas.microsoft.com/office/drawing/2014/main" id="{772DCA05-2EC7-2D4C-A42A-3FC5C442F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7" name="Line 39">
              <a:extLst>
                <a:ext uri="{FF2B5EF4-FFF2-40B4-BE49-F238E27FC236}">
                  <a16:creationId xmlns:a16="http://schemas.microsoft.com/office/drawing/2014/main" id="{DF42C900-B1F0-9843-9A36-95A2D21A7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8" name="Line 40">
              <a:extLst>
                <a:ext uri="{FF2B5EF4-FFF2-40B4-BE49-F238E27FC236}">
                  <a16:creationId xmlns:a16="http://schemas.microsoft.com/office/drawing/2014/main" id="{F3391FB7-2941-7D41-97B2-93364E789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" y="2874"/>
              <a:ext cx="619" cy="7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49" name="Line 41">
              <a:extLst>
                <a:ext uri="{FF2B5EF4-FFF2-40B4-BE49-F238E27FC236}">
                  <a16:creationId xmlns:a16="http://schemas.microsoft.com/office/drawing/2014/main" id="{CEC3EF29-9589-0F4A-B8B4-27BB8D0F2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0" name="Line 42">
              <a:extLst>
                <a:ext uri="{FF2B5EF4-FFF2-40B4-BE49-F238E27FC236}">
                  <a16:creationId xmlns:a16="http://schemas.microsoft.com/office/drawing/2014/main" id="{8DA30391-420B-2B44-AD49-DF36307AB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1" y="2753"/>
              <a:ext cx="1249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1" name="Line 43">
              <a:extLst>
                <a:ext uri="{FF2B5EF4-FFF2-40B4-BE49-F238E27FC236}">
                  <a16:creationId xmlns:a16="http://schemas.microsoft.com/office/drawing/2014/main" id="{514DA0ED-12B1-0A4D-A3DF-6FAFDAAF3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2" name="Line 44">
              <a:extLst>
                <a:ext uri="{FF2B5EF4-FFF2-40B4-BE49-F238E27FC236}">
                  <a16:creationId xmlns:a16="http://schemas.microsoft.com/office/drawing/2014/main" id="{0359621B-AF24-7C4E-80CC-371E1BE32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3" name="Line 45">
              <a:extLst>
                <a:ext uri="{FF2B5EF4-FFF2-40B4-BE49-F238E27FC236}">
                  <a16:creationId xmlns:a16="http://schemas.microsoft.com/office/drawing/2014/main" id="{44739589-DCB6-E04C-B99C-54F9CF3A3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4" name="Line 46">
              <a:extLst>
                <a:ext uri="{FF2B5EF4-FFF2-40B4-BE49-F238E27FC236}">
                  <a16:creationId xmlns:a16="http://schemas.microsoft.com/office/drawing/2014/main" id="{6EF6D65F-9EED-964C-93D1-C1D882337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8655" name="Line 47">
              <a:extLst>
                <a:ext uri="{FF2B5EF4-FFF2-40B4-BE49-F238E27FC236}">
                  <a16:creationId xmlns:a16="http://schemas.microsoft.com/office/drawing/2014/main" id="{DAF5F1D0-D6D9-E940-9D62-0CF6C3C9F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9" name="Rectangle 2">
            <a:extLst>
              <a:ext uri="{FF2B5EF4-FFF2-40B4-BE49-F238E27FC236}">
                <a16:creationId xmlns:a16="http://schemas.microsoft.com/office/drawing/2014/main" id="{561B9129-0941-7243-A147-EE073B931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5C04B188-6519-F64D-91A2-4317954D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4834941"/>
            <a:ext cx="95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Agité</a:t>
            </a:r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CEFA08F-662B-E54B-9E42-434A2DA55A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64284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2B92C47-C272-9A4F-9C54-4C968ABA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95397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C2F412FD-2AC4-D34E-B29F-91F03D6C3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47484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&lt;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55619A80-21DA-6041-961B-FA7985F5D300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3195209"/>
            <a:ext cx="8307388" cy="2266950"/>
            <a:chOff x="272" y="2248"/>
            <a:chExt cx="5233" cy="1428"/>
          </a:xfrm>
        </p:grpSpPr>
        <p:graphicFrame>
          <p:nvGraphicFramePr>
            <p:cNvPr id="15386" name="Object 6">
              <a:extLst>
                <a:ext uri="{FF2B5EF4-FFF2-40B4-BE49-F238E27FC236}">
                  <a16:creationId xmlns:a16="http://schemas.microsoft.com/office/drawing/2014/main" id="{B6CECEBA-62F7-9348-B728-DD8C05C357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" y="2248"/>
            <a:ext cx="5233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5" name="Équation" r:id="rId3" imgW="182880000" imgH="19011900" progId="Equation.3">
                    <p:embed/>
                  </p:oleObj>
                </mc:Choice>
                <mc:Fallback>
                  <p:oleObj name="Équation" r:id="rId3" imgW="182880000" imgH="190119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2248"/>
                          <a:ext cx="5233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7" name="Object 7">
              <a:extLst>
                <a:ext uri="{FF2B5EF4-FFF2-40B4-BE49-F238E27FC236}">
                  <a16:creationId xmlns:a16="http://schemas.microsoft.com/office/drawing/2014/main" id="{E11B0B88-E824-BF4F-A421-A018AED1FD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72" y="3140"/>
            <a:ext cx="1712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6" name="Équation" r:id="rId5" imgW="62611000" imgH="19596100" progId="Equation.3">
                    <p:embed/>
                  </p:oleObj>
                </mc:Choice>
                <mc:Fallback>
                  <p:oleObj name="Équation" r:id="rId5" imgW="62611000" imgH="19596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2" y="3140"/>
                          <a:ext cx="1712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670" name="Group 38">
            <a:extLst>
              <a:ext uri="{FF2B5EF4-FFF2-40B4-BE49-F238E27FC236}">
                <a16:creationId xmlns:a16="http://schemas.microsoft.com/office/drawing/2014/main" id="{627B049F-3404-104D-8218-62D85D21EAA0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296684"/>
            <a:ext cx="3876675" cy="3530600"/>
            <a:chOff x="2624" y="1682"/>
            <a:chExt cx="2442" cy="2224"/>
          </a:xfrm>
        </p:grpSpPr>
        <p:sp>
          <p:nvSpPr>
            <p:cNvPr id="69641" name="Rectangle 9">
              <a:extLst>
                <a:ext uri="{FF2B5EF4-FFF2-40B4-BE49-F238E27FC236}">
                  <a16:creationId xmlns:a16="http://schemas.microsoft.com/office/drawing/2014/main" id="{A23BD92C-0928-2A4D-89B1-E1E632BC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42" name="Text Box 10">
              <a:extLst>
                <a:ext uri="{FF2B5EF4-FFF2-40B4-BE49-F238E27FC236}">
                  <a16:creationId xmlns:a16="http://schemas.microsoft.com/office/drawing/2014/main" id="{D105656D-82F2-0646-A2E7-DFA8BC131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69643" name="Text Box 11">
              <a:extLst>
                <a:ext uri="{FF2B5EF4-FFF2-40B4-BE49-F238E27FC236}">
                  <a16:creationId xmlns:a16="http://schemas.microsoft.com/office/drawing/2014/main" id="{168A03A8-5B3C-9744-92F1-7789D49C5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9644" name="Text Box 12">
              <a:extLst>
                <a:ext uri="{FF2B5EF4-FFF2-40B4-BE49-F238E27FC236}">
                  <a16:creationId xmlns:a16="http://schemas.microsoft.com/office/drawing/2014/main" id="{652AB526-A090-B64A-981E-7B34EB46A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69645" name="Text Box 13">
              <a:extLst>
                <a:ext uri="{FF2B5EF4-FFF2-40B4-BE49-F238E27FC236}">
                  <a16:creationId xmlns:a16="http://schemas.microsoft.com/office/drawing/2014/main" id="{4DEF65DF-CE85-BA4D-A429-B0E8F7734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71DE63D5-CC29-E343-BC26-DC6A6E15C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69664" name="Arc 32">
              <a:extLst>
                <a:ext uri="{FF2B5EF4-FFF2-40B4-BE49-F238E27FC236}">
                  <a16:creationId xmlns:a16="http://schemas.microsoft.com/office/drawing/2014/main" id="{3F97B346-6069-FF4B-BCE0-87592F36D8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45" y="1784"/>
              <a:ext cx="1800" cy="1352"/>
            </a:xfrm>
            <a:custGeom>
              <a:avLst/>
              <a:gdLst>
                <a:gd name="T0" fmla="*/ 0 w 21696"/>
                <a:gd name="T1" fmla="*/ 0 h 21600"/>
                <a:gd name="T2" fmla="*/ 1800 w 21696"/>
                <a:gd name="T3" fmla="*/ 1352 h 21600"/>
                <a:gd name="T4" fmla="*/ 8 w 21696"/>
                <a:gd name="T5" fmla="*/ 135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96" h="21600" fill="none" extrusionOk="0">
                  <a:moveTo>
                    <a:pt x="0" y="0"/>
                  </a:moveTo>
                  <a:cubicBezTo>
                    <a:pt x="32" y="0"/>
                    <a:pt x="64" y="-1"/>
                    <a:pt x="96" y="-1"/>
                  </a:cubicBezTo>
                  <a:cubicBezTo>
                    <a:pt x="12025" y="-1"/>
                    <a:pt x="21696" y="9670"/>
                    <a:pt x="21696" y="21600"/>
                  </a:cubicBezTo>
                </a:path>
                <a:path w="21696" h="21600" stroke="0" extrusionOk="0">
                  <a:moveTo>
                    <a:pt x="0" y="0"/>
                  </a:moveTo>
                  <a:cubicBezTo>
                    <a:pt x="32" y="0"/>
                    <a:pt x="64" y="-1"/>
                    <a:pt x="96" y="-1"/>
                  </a:cubicBezTo>
                  <a:cubicBezTo>
                    <a:pt x="12025" y="-1"/>
                    <a:pt x="21696" y="9670"/>
                    <a:pt x="21696" y="21600"/>
                  </a:cubicBezTo>
                  <a:lnTo>
                    <a:pt x="96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648" name="Line 16">
              <a:extLst>
                <a:ext uri="{FF2B5EF4-FFF2-40B4-BE49-F238E27FC236}">
                  <a16:creationId xmlns:a16="http://schemas.microsoft.com/office/drawing/2014/main" id="{41F5C2E4-5FBC-964C-8330-8092C7323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4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69673" name="Group 41">
            <a:extLst>
              <a:ext uri="{FF2B5EF4-FFF2-40B4-BE49-F238E27FC236}">
                <a16:creationId xmlns:a16="http://schemas.microsoft.com/office/drawing/2014/main" id="{577FC8D3-D430-B848-AAA3-519EEFA0854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639709"/>
            <a:ext cx="5603875" cy="1706563"/>
            <a:chOff x="864" y="2528"/>
            <a:chExt cx="3530" cy="1075"/>
          </a:xfrm>
        </p:grpSpPr>
        <p:sp>
          <p:nvSpPr>
            <p:cNvPr id="69650" name="Line 18">
              <a:extLst>
                <a:ext uri="{FF2B5EF4-FFF2-40B4-BE49-F238E27FC236}">
                  <a16:creationId xmlns:a16="http://schemas.microsoft.com/office/drawing/2014/main" id="{543C2D34-7BCE-B441-8710-FDACA1361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3" name="Line 21">
              <a:extLst>
                <a:ext uri="{FF2B5EF4-FFF2-40B4-BE49-F238E27FC236}">
                  <a16:creationId xmlns:a16="http://schemas.microsoft.com/office/drawing/2014/main" id="{319D17AB-0028-D84F-9248-B4493E41D9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3133"/>
              <a:ext cx="223" cy="26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4" name="Line 22">
              <a:extLst>
                <a:ext uri="{FF2B5EF4-FFF2-40B4-BE49-F238E27FC236}">
                  <a16:creationId xmlns:a16="http://schemas.microsoft.com/office/drawing/2014/main" id="{AE641719-A2D5-DD45-8086-73906739A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3099"/>
              <a:ext cx="417" cy="4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5" name="Line 23">
              <a:extLst>
                <a:ext uri="{FF2B5EF4-FFF2-40B4-BE49-F238E27FC236}">
                  <a16:creationId xmlns:a16="http://schemas.microsoft.com/office/drawing/2014/main" id="{A4681BC0-5D73-2646-8241-84C51F951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3056"/>
              <a:ext cx="459" cy="54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6" name="Line 24">
              <a:extLst>
                <a:ext uri="{FF2B5EF4-FFF2-40B4-BE49-F238E27FC236}">
                  <a16:creationId xmlns:a16="http://schemas.microsoft.com/office/drawing/2014/main" id="{FCFC4954-BC40-6648-8866-677BA37EE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938"/>
              <a:ext cx="565" cy="66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7" name="Line 25">
              <a:extLst>
                <a:ext uri="{FF2B5EF4-FFF2-40B4-BE49-F238E27FC236}">
                  <a16:creationId xmlns:a16="http://schemas.microsoft.com/office/drawing/2014/main" id="{7F683B1E-0B4E-C24C-8008-C2A15217C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8" name="Line 26">
              <a:extLst>
                <a:ext uri="{FF2B5EF4-FFF2-40B4-BE49-F238E27FC236}">
                  <a16:creationId xmlns:a16="http://schemas.microsoft.com/office/drawing/2014/main" id="{4B6F996B-D623-A641-866E-45136C0FA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59" name="Line 27">
              <a:extLst>
                <a:ext uri="{FF2B5EF4-FFF2-40B4-BE49-F238E27FC236}">
                  <a16:creationId xmlns:a16="http://schemas.microsoft.com/office/drawing/2014/main" id="{B6B0DAB8-BDC6-A944-BA7F-2379E8DAAD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9660" name="Rectangle 28">
              <a:extLst>
                <a:ext uri="{FF2B5EF4-FFF2-40B4-BE49-F238E27FC236}">
                  <a16:creationId xmlns:a16="http://schemas.microsoft.com/office/drawing/2014/main" id="{1D085ADD-C2C5-7841-8C47-7BF72854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28"/>
              <a:ext cx="1832" cy="88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5376" name="Object 29">
              <a:extLst>
                <a:ext uri="{FF2B5EF4-FFF2-40B4-BE49-F238E27FC236}">
                  <a16:creationId xmlns:a16="http://schemas.microsoft.com/office/drawing/2014/main" id="{08673319-0D50-7343-9239-E76E79FEB5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3" y="2560"/>
            <a:ext cx="1847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7" name="Équation" r:id="rId7" imgW="74015600" imgH="28676600" progId="Equation.3">
                    <p:embed/>
                  </p:oleObj>
                </mc:Choice>
                <mc:Fallback>
                  <p:oleObj name="Équation" r:id="rId7" imgW="74015600" imgH="28676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2560"/>
                          <a:ext cx="1847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2" name="Freeform 30">
              <a:extLst>
                <a:ext uri="{FF2B5EF4-FFF2-40B4-BE49-F238E27FC236}">
                  <a16:creationId xmlns:a16="http://schemas.microsoft.com/office/drawing/2014/main" id="{74DDBE1D-CF1F-E945-9514-A0E0C5CB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760"/>
              <a:ext cx="1253" cy="381"/>
            </a:xfrm>
            <a:custGeom>
              <a:avLst/>
              <a:gdLst>
                <a:gd name="T0" fmla="*/ 0 w 1253"/>
                <a:gd name="T1" fmla="*/ 381 h 381"/>
                <a:gd name="T2" fmla="*/ 156 w 1253"/>
                <a:gd name="T3" fmla="*/ 375 h 381"/>
                <a:gd name="T4" fmla="*/ 276 w 1253"/>
                <a:gd name="T5" fmla="*/ 360 h 381"/>
                <a:gd name="T6" fmla="*/ 618 w 1253"/>
                <a:gd name="T7" fmla="*/ 300 h 381"/>
                <a:gd name="T8" fmla="*/ 843 w 1253"/>
                <a:gd name="T9" fmla="*/ 222 h 381"/>
                <a:gd name="T10" fmla="*/ 1017 w 1253"/>
                <a:gd name="T11" fmla="*/ 135 h 381"/>
                <a:gd name="T12" fmla="*/ 1071 w 1253"/>
                <a:gd name="T13" fmla="*/ 108 h 381"/>
                <a:gd name="T14" fmla="*/ 1176 w 1253"/>
                <a:gd name="T15" fmla="*/ 45 h 381"/>
                <a:gd name="T16" fmla="*/ 1253 w 1253"/>
                <a:gd name="T17" fmla="*/ 0 h 3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53" h="381">
                  <a:moveTo>
                    <a:pt x="0" y="381"/>
                  </a:moveTo>
                  <a:cubicBezTo>
                    <a:pt x="26" y="380"/>
                    <a:pt x="110" y="378"/>
                    <a:pt x="156" y="375"/>
                  </a:cubicBezTo>
                  <a:cubicBezTo>
                    <a:pt x="202" y="372"/>
                    <a:pt x="199" y="372"/>
                    <a:pt x="276" y="360"/>
                  </a:cubicBezTo>
                  <a:cubicBezTo>
                    <a:pt x="353" y="348"/>
                    <a:pt x="524" y="323"/>
                    <a:pt x="618" y="300"/>
                  </a:cubicBezTo>
                  <a:cubicBezTo>
                    <a:pt x="712" y="277"/>
                    <a:pt x="777" y="249"/>
                    <a:pt x="843" y="222"/>
                  </a:cubicBezTo>
                  <a:cubicBezTo>
                    <a:pt x="909" y="195"/>
                    <a:pt x="979" y="154"/>
                    <a:pt x="1017" y="135"/>
                  </a:cubicBezTo>
                  <a:cubicBezTo>
                    <a:pt x="1055" y="116"/>
                    <a:pt x="1045" y="123"/>
                    <a:pt x="1071" y="108"/>
                  </a:cubicBezTo>
                  <a:cubicBezTo>
                    <a:pt x="1097" y="93"/>
                    <a:pt x="1146" y="63"/>
                    <a:pt x="1176" y="45"/>
                  </a:cubicBezTo>
                  <a:cubicBezTo>
                    <a:pt x="1206" y="27"/>
                    <a:pt x="1237" y="9"/>
                    <a:pt x="1253" y="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F890EB16-DBE8-964E-929F-D787FD171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8681D19-42B6-2C46-AFC5-36F7B4B922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9989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2A461DE-67E3-0040-9470-31A5EE4E0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70827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7A393949-E7ED-D748-8AF2-E84CE871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60365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&lt;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6388" name="Group 29">
            <a:extLst>
              <a:ext uri="{FF2B5EF4-FFF2-40B4-BE49-F238E27FC236}">
                <a16:creationId xmlns:a16="http://schemas.microsoft.com/office/drawing/2014/main" id="{EECF7544-7E42-7A4D-846C-ACCB68D38663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309565"/>
            <a:ext cx="3876675" cy="3530600"/>
            <a:chOff x="2624" y="1682"/>
            <a:chExt cx="2442" cy="2224"/>
          </a:xfrm>
        </p:grpSpPr>
        <p:grpSp>
          <p:nvGrpSpPr>
            <p:cNvPr id="16403" name="Group 8">
              <a:extLst>
                <a:ext uri="{FF2B5EF4-FFF2-40B4-BE49-F238E27FC236}">
                  <a16:creationId xmlns:a16="http://schemas.microsoft.com/office/drawing/2014/main" id="{A331EAF8-0808-5D44-A889-E6E9D3AAA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4" y="1682"/>
              <a:ext cx="2442" cy="2224"/>
              <a:chOff x="2624" y="1682"/>
              <a:chExt cx="2442" cy="2224"/>
            </a:xfrm>
          </p:grpSpPr>
          <p:sp>
            <p:nvSpPr>
              <p:cNvPr id="71689" name="Rectangle 9">
                <a:extLst>
                  <a:ext uri="{FF2B5EF4-FFF2-40B4-BE49-F238E27FC236}">
                    <a16:creationId xmlns:a16="http://schemas.microsoft.com/office/drawing/2014/main" id="{62C69A3E-79AF-3B41-ADCC-24B0C7856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1800"/>
                <a:ext cx="1800" cy="1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71690" name="Text Box 10">
                <a:extLst>
                  <a:ext uri="{FF2B5EF4-FFF2-40B4-BE49-F238E27FC236}">
                    <a16:creationId xmlns:a16="http://schemas.microsoft.com/office/drawing/2014/main" id="{CC77A349-7001-C74E-AA29-F77168BC0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0" y="353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0</a:t>
                </a:r>
              </a:p>
            </p:txBody>
          </p:sp>
          <p:sp>
            <p:nvSpPr>
              <p:cNvPr id="71691" name="Text Box 11">
                <a:extLst>
                  <a:ext uri="{FF2B5EF4-FFF2-40B4-BE49-F238E27FC236}">
                    <a16:creationId xmlns:a16="http://schemas.microsoft.com/office/drawing/2014/main" id="{CF529DD1-36FF-1447-A19A-540E4C7A6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8" y="168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1692" name="Text Box 12">
                <a:extLst>
                  <a:ext uri="{FF2B5EF4-FFF2-40B4-BE49-F238E27FC236}">
                    <a16:creationId xmlns:a16="http://schemas.microsoft.com/office/drawing/2014/main" id="{FDEE8D55-4FFC-B748-9D5C-0A55281827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4" y="361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1693" name="Text Box 13">
                <a:extLst>
                  <a:ext uri="{FF2B5EF4-FFF2-40B4-BE49-F238E27FC236}">
                    <a16:creationId xmlns:a16="http://schemas.microsoft.com/office/drawing/2014/main" id="{84D51F8A-1914-FE47-A9F5-21BC62AF81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4" y="1950"/>
                <a:ext cx="5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fr-FR" altLang="fr-FR">
                    <a:latin typeface="Symbol" pitchFamily="2" charset="2"/>
                  </a:rPr>
                  <a:t>F</a:t>
                </a:r>
                <a:r>
                  <a:rPr lang="ja-JP" altLang="fr-FR">
                    <a:latin typeface="Arial" panose="020B0604020202020204" pitchFamily="34" charset="0"/>
                  </a:rPr>
                  <a:t>’</a:t>
                </a:r>
                <a:r>
                  <a:rPr lang="fr-FR" altLang="ja-JP" baseline="-25000"/>
                  <a:t>R/A</a:t>
                </a:r>
                <a:endParaRPr lang="fr-FR" altLang="fr-FR">
                  <a:latin typeface="Symbol" pitchFamily="2" charset="2"/>
                </a:endParaRPr>
              </a:p>
            </p:txBody>
          </p:sp>
          <p:sp>
            <p:nvSpPr>
              <p:cNvPr id="71694" name="Text Box 14">
                <a:extLst>
                  <a:ext uri="{FF2B5EF4-FFF2-40B4-BE49-F238E27FC236}">
                    <a16:creationId xmlns:a16="http://schemas.microsoft.com/office/drawing/2014/main" id="{8685E443-7738-B34C-AE9D-25FF7ADF4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1" y="3602"/>
                <a:ext cx="3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X</a:t>
                </a:r>
                <a:r>
                  <a:rPr lang="fr-FR" baseline="-25000"/>
                  <a:t>A</a:t>
                </a:r>
              </a:p>
            </p:txBody>
          </p:sp>
          <p:sp>
            <p:nvSpPr>
              <p:cNvPr id="71695" name="Arc 15">
                <a:extLst>
                  <a:ext uri="{FF2B5EF4-FFF2-40B4-BE49-F238E27FC236}">
                    <a16:creationId xmlns:a16="http://schemas.microsoft.com/office/drawing/2014/main" id="{2F615B7A-56AD-AC4F-A85B-700E0A7F6F5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145" y="1784"/>
                <a:ext cx="1800" cy="1352"/>
              </a:xfrm>
              <a:custGeom>
                <a:avLst/>
                <a:gdLst>
                  <a:gd name="T0" fmla="*/ 0 w 21696"/>
                  <a:gd name="T1" fmla="*/ 0 h 21600"/>
                  <a:gd name="T2" fmla="*/ 1800 w 21696"/>
                  <a:gd name="T3" fmla="*/ 1352 h 21600"/>
                  <a:gd name="T4" fmla="*/ 8 w 21696"/>
                  <a:gd name="T5" fmla="*/ 135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96" h="21600" fill="none" extrusionOk="0">
                    <a:moveTo>
                      <a:pt x="0" y="0"/>
                    </a:moveTo>
                    <a:cubicBezTo>
                      <a:pt x="32" y="0"/>
                      <a:pt x="64" y="-1"/>
                      <a:pt x="96" y="-1"/>
                    </a:cubicBezTo>
                    <a:cubicBezTo>
                      <a:pt x="12025" y="-1"/>
                      <a:pt x="21696" y="9670"/>
                      <a:pt x="21696" y="21600"/>
                    </a:cubicBezTo>
                  </a:path>
                  <a:path w="21696" h="21600" stroke="0" extrusionOk="0">
                    <a:moveTo>
                      <a:pt x="0" y="0"/>
                    </a:moveTo>
                    <a:cubicBezTo>
                      <a:pt x="32" y="0"/>
                      <a:pt x="64" y="-1"/>
                      <a:pt x="96" y="-1"/>
                    </a:cubicBezTo>
                    <a:cubicBezTo>
                      <a:pt x="12025" y="-1"/>
                      <a:pt x="21696" y="9670"/>
                      <a:pt x="21696" y="21600"/>
                    </a:cubicBezTo>
                    <a:lnTo>
                      <a:pt x="96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1696" name="Line 16">
                <a:extLst>
                  <a:ext uri="{FF2B5EF4-FFF2-40B4-BE49-F238E27FC236}">
                    <a16:creationId xmlns:a16="http://schemas.microsoft.com/office/drawing/2014/main" id="{388B6C27-0323-0F4D-AF2F-BB33055B6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4" y="2768"/>
                <a:ext cx="0" cy="8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71698" name="Line 18">
              <a:extLst>
                <a:ext uri="{FF2B5EF4-FFF2-40B4-BE49-F238E27FC236}">
                  <a16:creationId xmlns:a16="http://schemas.microsoft.com/office/drawing/2014/main" id="{D47B4529-5B8A-BB42-A9CA-A27133D80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699" name="Line 19">
              <a:extLst>
                <a:ext uri="{FF2B5EF4-FFF2-40B4-BE49-F238E27FC236}">
                  <a16:creationId xmlns:a16="http://schemas.microsoft.com/office/drawing/2014/main" id="{5FD4CD87-9E98-7F45-9AAF-26F76425D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3133"/>
              <a:ext cx="223" cy="26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0" name="Line 20">
              <a:extLst>
                <a:ext uri="{FF2B5EF4-FFF2-40B4-BE49-F238E27FC236}">
                  <a16:creationId xmlns:a16="http://schemas.microsoft.com/office/drawing/2014/main" id="{FA90F6A8-395D-564B-9B10-0795C0AC1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3099"/>
              <a:ext cx="417" cy="4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1" name="Line 21">
              <a:extLst>
                <a:ext uri="{FF2B5EF4-FFF2-40B4-BE49-F238E27FC236}">
                  <a16:creationId xmlns:a16="http://schemas.microsoft.com/office/drawing/2014/main" id="{615D841E-B658-5C43-9E71-F29865CC5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3056"/>
              <a:ext cx="459" cy="54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2" name="Line 22">
              <a:extLst>
                <a:ext uri="{FF2B5EF4-FFF2-40B4-BE49-F238E27FC236}">
                  <a16:creationId xmlns:a16="http://schemas.microsoft.com/office/drawing/2014/main" id="{989EE525-8E6B-BD4F-BE01-2F28AD4AC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938"/>
              <a:ext cx="565" cy="66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3" name="Line 23">
              <a:extLst>
                <a:ext uri="{FF2B5EF4-FFF2-40B4-BE49-F238E27FC236}">
                  <a16:creationId xmlns:a16="http://schemas.microsoft.com/office/drawing/2014/main" id="{40ABC053-A568-1E46-AE55-0ADACE1F9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4" name="Line 24">
              <a:extLst>
                <a:ext uri="{FF2B5EF4-FFF2-40B4-BE49-F238E27FC236}">
                  <a16:creationId xmlns:a16="http://schemas.microsoft.com/office/drawing/2014/main" id="{0E58D9E1-AF21-D84B-90FA-DEC710C30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5" name="Line 25">
              <a:extLst>
                <a:ext uri="{FF2B5EF4-FFF2-40B4-BE49-F238E27FC236}">
                  <a16:creationId xmlns:a16="http://schemas.microsoft.com/office/drawing/2014/main" id="{57F232C8-1C6A-1D4B-8C42-8EDEA8803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08" name="Freeform 28">
              <a:extLst>
                <a:ext uri="{FF2B5EF4-FFF2-40B4-BE49-F238E27FC236}">
                  <a16:creationId xmlns:a16="http://schemas.microsoft.com/office/drawing/2014/main" id="{38817FE9-818D-4244-B14E-EBC33069F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760"/>
              <a:ext cx="1253" cy="381"/>
            </a:xfrm>
            <a:custGeom>
              <a:avLst/>
              <a:gdLst>
                <a:gd name="T0" fmla="*/ 0 w 1253"/>
                <a:gd name="T1" fmla="*/ 381 h 381"/>
                <a:gd name="T2" fmla="*/ 156 w 1253"/>
                <a:gd name="T3" fmla="*/ 375 h 381"/>
                <a:gd name="T4" fmla="*/ 276 w 1253"/>
                <a:gd name="T5" fmla="*/ 360 h 381"/>
                <a:gd name="T6" fmla="*/ 618 w 1253"/>
                <a:gd name="T7" fmla="*/ 300 h 381"/>
                <a:gd name="T8" fmla="*/ 843 w 1253"/>
                <a:gd name="T9" fmla="*/ 222 h 381"/>
                <a:gd name="T10" fmla="*/ 1017 w 1253"/>
                <a:gd name="T11" fmla="*/ 135 h 381"/>
                <a:gd name="T12" fmla="*/ 1071 w 1253"/>
                <a:gd name="T13" fmla="*/ 108 h 381"/>
                <a:gd name="T14" fmla="*/ 1176 w 1253"/>
                <a:gd name="T15" fmla="*/ 45 h 381"/>
                <a:gd name="T16" fmla="*/ 1253 w 1253"/>
                <a:gd name="T17" fmla="*/ 0 h 3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53" h="381">
                  <a:moveTo>
                    <a:pt x="0" y="381"/>
                  </a:moveTo>
                  <a:cubicBezTo>
                    <a:pt x="26" y="380"/>
                    <a:pt x="110" y="378"/>
                    <a:pt x="156" y="375"/>
                  </a:cubicBezTo>
                  <a:cubicBezTo>
                    <a:pt x="202" y="372"/>
                    <a:pt x="199" y="372"/>
                    <a:pt x="276" y="360"/>
                  </a:cubicBezTo>
                  <a:cubicBezTo>
                    <a:pt x="353" y="348"/>
                    <a:pt x="524" y="323"/>
                    <a:pt x="618" y="300"/>
                  </a:cubicBezTo>
                  <a:cubicBezTo>
                    <a:pt x="712" y="277"/>
                    <a:pt x="777" y="249"/>
                    <a:pt x="843" y="222"/>
                  </a:cubicBezTo>
                  <a:cubicBezTo>
                    <a:pt x="909" y="195"/>
                    <a:pt x="979" y="154"/>
                    <a:pt x="1017" y="135"/>
                  </a:cubicBezTo>
                  <a:cubicBezTo>
                    <a:pt x="1055" y="116"/>
                    <a:pt x="1045" y="123"/>
                    <a:pt x="1071" y="108"/>
                  </a:cubicBezTo>
                  <a:cubicBezTo>
                    <a:pt x="1097" y="93"/>
                    <a:pt x="1146" y="63"/>
                    <a:pt x="1176" y="45"/>
                  </a:cubicBezTo>
                  <a:cubicBezTo>
                    <a:pt x="1206" y="27"/>
                    <a:pt x="1237" y="9"/>
                    <a:pt x="1253" y="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1716" name="Line 36">
            <a:extLst>
              <a:ext uri="{FF2B5EF4-FFF2-40B4-BE49-F238E27FC236}">
                <a16:creationId xmlns:a16="http://schemas.microsoft.com/office/drawing/2014/main" id="{87DC12BE-36ED-974D-97BC-8C796F42E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201865"/>
            <a:ext cx="982662" cy="11557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pSp>
        <p:nvGrpSpPr>
          <p:cNvPr id="16390" name="Group 45">
            <a:extLst>
              <a:ext uri="{FF2B5EF4-FFF2-40B4-BE49-F238E27FC236}">
                <a16:creationId xmlns:a16="http://schemas.microsoft.com/office/drawing/2014/main" id="{BEF7CD9E-CC60-7F40-BA75-1EB832AF8FEF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3525590"/>
            <a:ext cx="6102350" cy="1828800"/>
            <a:chOff x="536" y="2448"/>
            <a:chExt cx="3844" cy="1152"/>
          </a:xfrm>
        </p:grpSpPr>
        <p:sp>
          <p:nvSpPr>
            <p:cNvPr id="71712" name="Rectangle 32">
              <a:extLst>
                <a:ext uri="{FF2B5EF4-FFF2-40B4-BE49-F238E27FC236}">
                  <a16:creationId xmlns:a16="http://schemas.microsoft.com/office/drawing/2014/main" id="{BF5E11A8-EC7C-814A-BC50-FE741D85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448"/>
              <a:ext cx="2360" cy="9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16393" name="Object 33">
              <a:extLst>
                <a:ext uri="{FF2B5EF4-FFF2-40B4-BE49-F238E27FC236}">
                  <a16:creationId xmlns:a16="http://schemas.microsoft.com/office/drawing/2014/main" id="{8AC2A874-5B06-2548-AC7D-5FD2AE0BC3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0" y="2576"/>
            <a:ext cx="2248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0" name="Équation" r:id="rId3" imgW="82207100" imgH="28676600" progId="Equation.3">
                    <p:embed/>
                  </p:oleObj>
                </mc:Choice>
                <mc:Fallback>
                  <p:oleObj name="Équation" r:id="rId3" imgW="82207100" imgH="28676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576"/>
                          <a:ext cx="2248" cy="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14" name="Line 34">
              <a:extLst>
                <a:ext uri="{FF2B5EF4-FFF2-40B4-BE49-F238E27FC236}">
                  <a16:creationId xmlns:a16="http://schemas.microsoft.com/office/drawing/2014/main" id="{D6919192-5E51-5C49-9900-E7CDEB78F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5" name="Line 35">
              <a:extLst>
                <a:ext uri="{FF2B5EF4-FFF2-40B4-BE49-F238E27FC236}">
                  <a16:creationId xmlns:a16="http://schemas.microsoft.com/office/drawing/2014/main" id="{C9A2A19B-1991-304D-9424-B7E348F04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7" name="Line 37">
              <a:extLst>
                <a:ext uri="{FF2B5EF4-FFF2-40B4-BE49-F238E27FC236}">
                  <a16:creationId xmlns:a16="http://schemas.microsoft.com/office/drawing/2014/main" id="{2BFD77E2-5741-CC4C-ABA3-11E70151A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8" name="Line 38">
              <a:extLst>
                <a:ext uri="{FF2B5EF4-FFF2-40B4-BE49-F238E27FC236}">
                  <a16:creationId xmlns:a16="http://schemas.microsoft.com/office/drawing/2014/main" id="{A91D4E40-0A39-F745-8812-C827E0672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1" y="2753"/>
              <a:ext cx="1249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19" name="Line 39">
              <a:extLst>
                <a:ext uri="{FF2B5EF4-FFF2-40B4-BE49-F238E27FC236}">
                  <a16:creationId xmlns:a16="http://schemas.microsoft.com/office/drawing/2014/main" id="{AAC42CE7-8173-5D48-8B27-70D60CFC3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0" name="Line 40">
              <a:extLst>
                <a:ext uri="{FF2B5EF4-FFF2-40B4-BE49-F238E27FC236}">
                  <a16:creationId xmlns:a16="http://schemas.microsoft.com/office/drawing/2014/main" id="{0410ACBC-1E36-0E4E-AB42-7301A1A20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1" name="Line 41">
              <a:extLst>
                <a:ext uri="{FF2B5EF4-FFF2-40B4-BE49-F238E27FC236}">
                  <a16:creationId xmlns:a16="http://schemas.microsoft.com/office/drawing/2014/main" id="{C0AB6207-43C6-EA40-8222-DF9CAB037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2" name="Line 42">
              <a:extLst>
                <a:ext uri="{FF2B5EF4-FFF2-40B4-BE49-F238E27FC236}">
                  <a16:creationId xmlns:a16="http://schemas.microsoft.com/office/drawing/2014/main" id="{E94C8794-025A-A24A-B359-9B382E5E8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1723" name="Line 43">
              <a:extLst>
                <a:ext uri="{FF2B5EF4-FFF2-40B4-BE49-F238E27FC236}">
                  <a16:creationId xmlns:a16="http://schemas.microsoft.com/office/drawing/2014/main" id="{DED0BF17-F278-4948-9C6C-DBCBE2282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1724" name="Text Box 44">
            <a:extLst>
              <a:ext uri="{FF2B5EF4-FFF2-40B4-BE49-F238E27FC236}">
                <a16:creationId xmlns:a16="http://schemas.microsoft.com/office/drawing/2014/main" id="{39953CF7-F23D-5047-8BB3-D69CE0C6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0" y="3363665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Piston 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B4E7FDF-48F5-E143-872B-411422ED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5A52507F-063E-3442-BA4D-522F7F12D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463" y="3434567"/>
            <a:ext cx="95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b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Agité</a:t>
            </a:r>
            <a:r>
              <a:rPr lang="fr-FR" altLang="fr-FR" b="1" dirty="0">
                <a:solidFill>
                  <a:srgbClr val="00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8410376-3BD3-7242-AAFA-03086D89F7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38526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223	 Optimisation du taux de produit utile  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681B7782-51B5-9446-A366-EDDC09D1D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69642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63EDB00F-5B28-6A4C-86B1-EF3C2D13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2321729"/>
            <a:ext cx="1439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= n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grpSp>
        <p:nvGrpSpPr>
          <p:cNvPr id="17412" name="Group 45">
            <a:extLst>
              <a:ext uri="{FF2B5EF4-FFF2-40B4-BE49-F238E27FC236}">
                <a16:creationId xmlns:a16="http://schemas.microsoft.com/office/drawing/2014/main" id="{B62773B5-3A89-1A46-9805-056B6211970E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2270929"/>
            <a:ext cx="3876675" cy="3530600"/>
            <a:chOff x="2624" y="1682"/>
            <a:chExt cx="2442" cy="2224"/>
          </a:xfrm>
        </p:grpSpPr>
        <p:sp>
          <p:nvSpPr>
            <p:cNvPr id="72711" name="Rectangle 7">
              <a:extLst>
                <a:ext uri="{FF2B5EF4-FFF2-40B4-BE49-F238E27FC236}">
                  <a16:creationId xmlns:a16="http://schemas.microsoft.com/office/drawing/2014/main" id="{6FFBC8B9-32C6-174D-95D3-F15DBD76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12" name="Text Box 8">
              <a:extLst>
                <a:ext uri="{FF2B5EF4-FFF2-40B4-BE49-F238E27FC236}">
                  <a16:creationId xmlns:a16="http://schemas.microsoft.com/office/drawing/2014/main" id="{9DAB20EE-4CFB-414F-88DB-003E66056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2713" name="Text Box 9">
              <a:extLst>
                <a:ext uri="{FF2B5EF4-FFF2-40B4-BE49-F238E27FC236}">
                  <a16:creationId xmlns:a16="http://schemas.microsoft.com/office/drawing/2014/main" id="{70CF11D4-2400-0D4A-BDE0-8F16EE231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2714" name="Text Box 10">
              <a:extLst>
                <a:ext uri="{FF2B5EF4-FFF2-40B4-BE49-F238E27FC236}">
                  <a16:creationId xmlns:a16="http://schemas.microsoft.com/office/drawing/2014/main" id="{7A75499F-2291-F441-9395-1186D7607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2715" name="Text Box 11">
              <a:extLst>
                <a:ext uri="{FF2B5EF4-FFF2-40B4-BE49-F238E27FC236}">
                  <a16:creationId xmlns:a16="http://schemas.microsoft.com/office/drawing/2014/main" id="{0015E0C3-B8D9-7F4C-A284-C112D6346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2716" name="Text Box 12">
              <a:extLst>
                <a:ext uri="{FF2B5EF4-FFF2-40B4-BE49-F238E27FC236}">
                  <a16:creationId xmlns:a16="http://schemas.microsoft.com/office/drawing/2014/main" id="{5927B7F0-4179-E94B-BF36-EEF7B197B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" y="3602"/>
              <a:ext cx="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</a:t>
              </a:r>
            </a:p>
          </p:txBody>
        </p:sp>
        <p:sp>
          <p:nvSpPr>
            <p:cNvPr id="72718" name="Line 14">
              <a:extLst>
                <a:ext uri="{FF2B5EF4-FFF2-40B4-BE49-F238E27FC236}">
                  <a16:creationId xmlns:a16="http://schemas.microsoft.com/office/drawing/2014/main" id="{4D0062C0-EBE8-B94E-BD35-0BAF57E62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4" y="2768"/>
              <a:ext cx="0" cy="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19" name="Line 15">
              <a:extLst>
                <a:ext uri="{FF2B5EF4-FFF2-40B4-BE49-F238E27FC236}">
                  <a16:creationId xmlns:a16="http://schemas.microsoft.com/office/drawing/2014/main" id="{2C8111DF-F103-A241-AF10-233C6C98C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3" y="3381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0" name="Line 16">
              <a:extLst>
                <a:ext uri="{FF2B5EF4-FFF2-40B4-BE49-F238E27FC236}">
                  <a16:creationId xmlns:a16="http://schemas.microsoft.com/office/drawing/2014/main" id="{41D5E49D-5FA7-6F40-843E-584484B57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9" y="2768"/>
              <a:ext cx="532" cy="62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1" name="Line 17">
              <a:extLst>
                <a:ext uri="{FF2B5EF4-FFF2-40B4-BE49-F238E27FC236}">
                  <a16:creationId xmlns:a16="http://schemas.microsoft.com/office/drawing/2014/main" id="{7F6047F4-D933-0B4D-9E7C-625D212BD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1" y="2777"/>
              <a:ext cx="690" cy="8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2" name="Line 18">
              <a:extLst>
                <a:ext uri="{FF2B5EF4-FFF2-40B4-BE49-F238E27FC236}">
                  <a16:creationId xmlns:a16="http://schemas.microsoft.com/office/drawing/2014/main" id="{B75C08CF-035D-104A-9707-F09FBA895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6" y="2766"/>
              <a:ext cx="705" cy="83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3" name="Line 19">
              <a:extLst>
                <a:ext uri="{FF2B5EF4-FFF2-40B4-BE49-F238E27FC236}">
                  <a16:creationId xmlns:a16="http://schemas.microsoft.com/office/drawing/2014/main" id="{D0FCE136-EF29-2141-BA4C-440C3D5E2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8" y="2770"/>
              <a:ext cx="708" cy="83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4" name="Line 20">
              <a:extLst>
                <a:ext uri="{FF2B5EF4-FFF2-40B4-BE49-F238E27FC236}">
                  <a16:creationId xmlns:a16="http://schemas.microsoft.com/office/drawing/2014/main" id="{9EFBC1B0-CC44-3A44-8EEA-8FEF01A98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767"/>
              <a:ext cx="702" cy="82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5" name="Line 21">
              <a:extLst>
                <a:ext uri="{FF2B5EF4-FFF2-40B4-BE49-F238E27FC236}">
                  <a16:creationId xmlns:a16="http://schemas.microsoft.com/office/drawing/2014/main" id="{617495C7-8344-E74F-BA5C-E6EC673E4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976"/>
              <a:ext cx="527" cy="62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26" name="Line 22">
              <a:extLst>
                <a:ext uri="{FF2B5EF4-FFF2-40B4-BE49-F238E27FC236}">
                  <a16:creationId xmlns:a16="http://schemas.microsoft.com/office/drawing/2014/main" id="{E4DCF6EE-0927-F441-B2C2-423978ED1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3183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2" name="Line 28">
              <a:extLst>
                <a:ext uri="{FF2B5EF4-FFF2-40B4-BE49-F238E27FC236}">
                  <a16:creationId xmlns:a16="http://schemas.microsoft.com/office/drawing/2014/main" id="{234D52DE-140B-5843-8199-AA801C85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3282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3" name="Line 29">
              <a:extLst>
                <a:ext uri="{FF2B5EF4-FFF2-40B4-BE49-F238E27FC236}">
                  <a16:creationId xmlns:a16="http://schemas.microsoft.com/office/drawing/2014/main" id="{F188D604-A044-C74B-BDE5-E78E3638D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078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4" name="Line 30">
              <a:extLst>
                <a:ext uri="{FF2B5EF4-FFF2-40B4-BE49-F238E27FC236}">
                  <a16:creationId xmlns:a16="http://schemas.microsoft.com/office/drawing/2014/main" id="{85290BD0-0BF9-3849-BD9A-B856037EE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" y="2874"/>
              <a:ext cx="619" cy="7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5" name="Line 31">
              <a:extLst>
                <a:ext uri="{FF2B5EF4-FFF2-40B4-BE49-F238E27FC236}">
                  <a16:creationId xmlns:a16="http://schemas.microsoft.com/office/drawing/2014/main" id="{43010D3E-A264-A746-9F5F-F9B53A538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3" y="2763"/>
              <a:ext cx="714" cy="8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7" name="Line 33">
              <a:extLst>
                <a:ext uri="{FF2B5EF4-FFF2-40B4-BE49-F238E27FC236}">
                  <a16:creationId xmlns:a16="http://schemas.microsoft.com/office/drawing/2014/main" id="{43AFFBDE-A5F0-E448-B5B2-28959BA35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763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8" name="Line 34">
              <a:extLst>
                <a:ext uri="{FF2B5EF4-FFF2-40B4-BE49-F238E27FC236}">
                  <a16:creationId xmlns:a16="http://schemas.microsoft.com/office/drawing/2014/main" id="{14FA8D56-C456-2741-9D31-A1B9FB550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2757"/>
              <a:ext cx="711" cy="8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39" name="Line 35">
              <a:extLst>
                <a:ext uri="{FF2B5EF4-FFF2-40B4-BE49-F238E27FC236}">
                  <a16:creationId xmlns:a16="http://schemas.microsoft.com/office/drawing/2014/main" id="{9F6D6415-050E-DD44-B553-0757F98A4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5" y="2760"/>
              <a:ext cx="647" cy="76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0" name="Line 36">
              <a:extLst>
                <a:ext uri="{FF2B5EF4-FFF2-40B4-BE49-F238E27FC236}">
                  <a16:creationId xmlns:a16="http://schemas.microsoft.com/office/drawing/2014/main" id="{F84C608C-C41D-924F-BFBC-4B8C16B64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757"/>
              <a:ext cx="451" cy="53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4" name="Line 40">
              <a:extLst>
                <a:ext uri="{FF2B5EF4-FFF2-40B4-BE49-F238E27FC236}">
                  <a16:creationId xmlns:a16="http://schemas.microsoft.com/office/drawing/2014/main" id="{90B47696-8760-0947-88D8-CFAF59796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2754"/>
              <a:ext cx="18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1" name="Line 37">
              <a:extLst>
                <a:ext uri="{FF2B5EF4-FFF2-40B4-BE49-F238E27FC236}">
                  <a16:creationId xmlns:a16="http://schemas.microsoft.com/office/drawing/2014/main" id="{F4AA1C93-4274-0348-855B-C8B283656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" y="2754"/>
              <a:ext cx="276" cy="32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2" name="Text Box 38">
              <a:extLst>
                <a:ext uri="{FF2B5EF4-FFF2-40B4-BE49-F238E27FC236}">
                  <a16:creationId xmlns:a16="http://schemas.microsoft.com/office/drawing/2014/main" id="{36FFAC06-7F33-6545-9C4E-9471E252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" y="2346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2736" name="Line 32">
              <a:extLst>
                <a:ext uri="{FF2B5EF4-FFF2-40B4-BE49-F238E27FC236}">
                  <a16:creationId xmlns:a16="http://schemas.microsoft.com/office/drawing/2014/main" id="{36D45967-BAE9-2B4F-B82F-C7A3F038F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6" y="2753"/>
              <a:ext cx="1234" cy="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5" name="Line 41">
              <a:extLst>
                <a:ext uri="{FF2B5EF4-FFF2-40B4-BE49-F238E27FC236}">
                  <a16:creationId xmlns:a16="http://schemas.microsoft.com/office/drawing/2014/main" id="{CE97041E-C88E-1A46-9F9E-8B41686EB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9" y="2768"/>
              <a:ext cx="1234" cy="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6" name="Line 42">
              <a:extLst>
                <a:ext uri="{FF2B5EF4-FFF2-40B4-BE49-F238E27FC236}">
                  <a16:creationId xmlns:a16="http://schemas.microsoft.com/office/drawing/2014/main" id="{0B5A9C78-08EE-3942-A359-BA8014F49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8" y="2778"/>
              <a:ext cx="352" cy="41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7" name="Line 43">
              <a:extLst>
                <a:ext uri="{FF2B5EF4-FFF2-40B4-BE49-F238E27FC236}">
                  <a16:creationId xmlns:a16="http://schemas.microsoft.com/office/drawing/2014/main" id="{E72520A2-4C0E-6E4F-BAE2-E1C875CC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0" y="2775"/>
              <a:ext cx="180" cy="2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2748" name="Text Box 44">
              <a:extLst>
                <a:ext uri="{FF2B5EF4-FFF2-40B4-BE49-F238E27FC236}">
                  <a16:creationId xmlns:a16="http://schemas.microsoft.com/office/drawing/2014/main" id="{CCE33BC7-4394-4447-B403-63DD290BB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1" y="2415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</a:t>
              </a:r>
              <a:r>
                <a:rPr lang="fr-FR" alt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37" name="Rectangle 2">
            <a:extLst>
              <a:ext uri="{FF2B5EF4-FFF2-40B4-BE49-F238E27FC236}">
                <a16:creationId xmlns:a16="http://schemas.microsoft.com/office/drawing/2014/main" id="{CB8E7436-E82B-8A4A-B18E-DB373CB48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64D62F5-818D-4344-844E-AF34B30FAF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35493"/>
            <a:ext cx="7772400" cy="1143000"/>
          </a:xfrm>
        </p:spPr>
        <p:txBody>
          <a:bodyPr/>
          <a:lstStyle/>
          <a:p>
            <a:pPr marL="482600" indent="-482600" algn="l"/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 Cas où la courbe </a:t>
            </a:r>
            <a:r>
              <a:rPr lang="fr-FR" altLang="fr-FR" sz="2400" dirty="0">
                <a:solidFill>
                  <a:srgbClr val="40A3D1"/>
                </a:solidFill>
                <a:latin typeface="Symbol" pitchFamily="2" charset="2"/>
              </a:rPr>
              <a:t>F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 baseline="-25000" dirty="0">
                <a:solidFill>
                  <a:srgbClr val="40A3D1"/>
                </a:solidFill>
              </a:rPr>
              <a:t>R/A</a:t>
            </a:r>
            <a:r>
              <a:rPr lang="fr-FR" altLang="ja-JP" sz="2400" dirty="0">
                <a:solidFill>
                  <a:srgbClr val="40A3D1"/>
                </a:solidFill>
              </a:rPr>
              <a:t> = f(X</a:t>
            </a:r>
            <a:r>
              <a:rPr lang="fr-FR" altLang="ja-JP" sz="2400" baseline="-25000" dirty="0">
                <a:solidFill>
                  <a:srgbClr val="40A3D1"/>
                </a:solidFill>
              </a:rPr>
              <a:t>A</a:t>
            </a:r>
            <a:r>
              <a:rPr lang="fr-FR" altLang="ja-JP" sz="2400" dirty="0">
                <a:solidFill>
                  <a:srgbClr val="40A3D1"/>
                </a:solidFill>
              </a:rPr>
              <a:t>) présente un extremum </a:t>
            </a:r>
            <a:endParaRPr lang="fr-FR" altLang="fr-FR" sz="2400" dirty="0">
              <a:solidFill>
                <a:srgbClr val="40A3D1"/>
              </a:solidFill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CEFDF0D-CA1A-B142-A6D7-F0C0E4746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61812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pSp>
        <p:nvGrpSpPr>
          <p:cNvPr id="73777" name="Group 49">
            <a:extLst>
              <a:ext uri="{FF2B5EF4-FFF2-40B4-BE49-F238E27FC236}">
                <a16:creationId xmlns:a16="http://schemas.microsoft.com/office/drawing/2014/main" id="{1036EC3D-B973-6E4D-BD96-9CDD9DA15B46}"/>
              </a:ext>
            </a:extLst>
          </p:cNvPr>
          <p:cNvGrpSpPr>
            <a:grpSpLocks/>
          </p:cNvGrpSpPr>
          <p:nvPr/>
        </p:nvGrpSpPr>
        <p:grpSpPr bwMode="auto">
          <a:xfrm>
            <a:off x="165100" y="2219410"/>
            <a:ext cx="3876675" cy="3530600"/>
            <a:chOff x="104" y="1682"/>
            <a:chExt cx="2442" cy="2224"/>
          </a:xfrm>
        </p:grpSpPr>
        <p:sp>
          <p:nvSpPr>
            <p:cNvPr id="73734" name="Rectangle 6">
              <a:extLst>
                <a:ext uri="{FF2B5EF4-FFF2-40B4-BE49-F238E27FC236}">
                  <a16:creationId xmlns:a16="http://schemas.microsoft.com/office/drawing/2014/main" id="{F3DF922D-2EC3-FD41-862D-38577F3AF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00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 b="1">
                <a:solidFill>
                  <a:srgbClr val="CC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35" name="Text Box 7">
              <a:extLst>
                <a:ext uri="{FF2B5EF4-FFF2-40B4-BE49-F238E27FC236}">
                  <a16:creationId xmlns:a16="http://schemas.microsoft.com/office/drawing/2014/main" id="{8B32BC54-A969-A941-BC0A-0806B6110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3736" name="Text Box 8">
              <a:extLst>
                <a:ext uri="{FF2B5EF4-FFF2-40B4-BE49-F238E27FC236}">
                  <a16:creationId xmlns:a16="http://schemas.microsoft.com/office/drawing/2014/main" id="{CFD15490-13BD-804B-B35E-C73ED0D5E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37" name="Text Box 9">
              <a:extLst>
                <a:ext uri="{FF2B5EF4-FFF2-40B4-BE49-F238E27FC236}">
                  <a16:creationId xmlns:a16="http://schemas.microsoft.com/office/drawing/2014/main" id="{2FD1B345-493A-5346-AF49-23C06856F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" y="361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38" name="Text Box 10">
              <a:extLst>
                <a:ext uri="{FF2B5EF4-FFF2-40B4-BE49-F238E27FC236}">
                  <a16:creationId xmlns:a16="http://schemas.microsoft.com/office/drawing/2014/main" id="{5F55952E-98E6-524C-9B99-9504D54FB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3740" name="Text Box 12">
              <a:extLst>
                <a:ext uri="{FF2B5EF4-FFF2-40B4-BE49-F238E27FC236}">
                  <a16:creationId xmlns:a16="http://schemas.microsoft.com/office/drawing/2014/main" id="{D9366BC5-67CB-AF4E-AD70-E4F73B37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0"/>
              <a:ext cx="4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AS</a:t>
              </a:r>
            </a:p>
          </p:txBody>
        </p:sp>
        <p:sp>
          <p:nvSpPr>
            <p:cNvPr id="73741" name="Line 13">
              <a:extLst>
                <a:ext uri="{FF2B5EF4-FFF2-40B4-BE49-F238E27FC236}">
                  <a16:creationId xmlns:a16="http://schemas.microsoft.com/office/drawing/2014/main" id="{6566A4AC-D9FD-BB43-BC7E-20FDE5C853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9" y="3194"/>
              <a:ext cx="0" cy="4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2" name="Line 14">
              <a:extLst>
                <a:ext uri="{FF2B5EF4-FFF2-40B4-BE49-F238E27FC236}">
                  <a16:creationId xmlns:a16="http://schemas.microsoft.com/office/drawing/2014/main" id="{38797CBC-D379-C74D-9A4D-DD9FEC417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4" y="2668"/>
              <a:ext cx="78" cy="9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3" name="Line 15">
              <a:extLst>
                <a:ext uri="{FF2B5EF4-FFF2-40B4-BE49-F238E27FC236}">
                  <a16:creationId xmlns:a16="http://schemas.microsoft.com/office/drawing/2014/main" id="{EBF389BE-78D9-7743-AF11-FE92D8CB51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2" y="2787"/>
              <a:ext cx="153" cy="1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4" name="Line 16">
              <a:extLst>
                <a:ext uri="{FF2B5EF4-FFF2-40B4-BE49-F238E27FC236}">
                  <a16:creationId xmlns:a16="http://schemas.microsoft.com/office/drawing/2014/main" id="{FCB02C9B-F5CB-4649-A883-4BF2FB9E0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5" y="2900"/>
              <a:ext cx="237" cy="2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5" name="Line 17">
              <a:extLst>
                <a:ext uri="{FF2B5EF4-FFF2-40B4-BE49-F238E27FC236}">
                  <a16:creationId xmlns:a16="http://schemas.microsoft.com/office/drawing/2014/main" id="{CD2EBD3B-3A89-AC43-9BAF-61E717809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3013"/>
              <a:ext cx="325" cy="38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6" name="Line 18">
              <a:extLst>
                <a:ext uri="{FF2B5EF4-FFF2-40B4-BE49-F238E27FC236}">
                  <a16:creationId xmlns:a16="http://schemas.microsoft.com/office/drawing/2014/main" id="{C2DD0B47-9D19-054A-97E9-7ED5557D7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" y="3090"/>
              <a:ext cx="425" cy="501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7" name="Line 19">
              <a:extLst>
                <a:ext uri="{FF2B5EF4-FFF2-40B4-BE49-F238E27FC236}">
                  <a16:creationId xmlns:a16="http://schemas.microsoft.com/office/drawing/2014/main" id="{8C355F99-B4C8-984E-B4F6-23EBAFA1D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" y="3162"/>
              <a:ext cx="369" cy="43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8" name="Line 20">
              <a:extLst>
                <a:ext uri="{FF2B5EF4-FFF2-40B4-BE49-F238E27FC236}">
                  <a16:creationId xmlns:a16="http://schemas.microsoft.com/office/drawing/2014/main" id="{7D2B84E3-8083-CA41-A972-2D15EA0AC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" y="3298"/>
              <a:ext cx="259" cy="30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49" name="Line 21">
              <a:extLst>
                <a:ext uri="{FF2B5EF4-FFF2-40B4-BE49-F238E27FC236}">
                  <a16:creationId xmlns:a16="http://schemas.microsoft.com/office/drawing/2014/main" id="{D1D6779D-79C2-E947-8AB0-0E86B861D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1" y="3505"/>
              <a:ext cx="76" cy="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53" name="Text Box 25">
              <a:extLst>
                <a:ext uri="{FF2B5EF4-FFF2-40B4-BE49-F238E27FC236}">
                  <a16:creationId xmlns:a16="http://schemas.microsoft.com/office/drawing/2014/main" id="{28E85DD6-44A3-C343-8D48-C069BA411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4" y="2506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3758" name="Line 30">
              <a:extLst>
                <a:ext uri="{FF2B5EF4-FFF2-40B4-BE49-F238E27FC236}">
                  <a16:creationId xmlns:a16="http://schemas.microsoft.com/office/drawing/2014/main" id="{00825A12-7A33-3948-90D6-F52FD997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3" y="3198"/>
              <a:ext cx="345" cy="40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2" name="Line 34">
              <a:extLst>
                <a:ext uri="{FF2B5EF4-FFF2-40B4-BE49-F238E27FC236}">
                  <a16:creationId xmlns:a16="http://schemas.microsoft.com/office/drawing/2014/main" id="{077052E4-56E4-ED44-A4A7-CD3A7B9EC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5" y="3195"/>
              <a:ext cx="976" cy="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3" name="Line 35">
              <a:extLst>
                <a:ext uri="{FF2B5EF4-FFF2-40B4-BE49-F238E27FC236}">
                  <a16:creationId xmlns:a16="http://schemas.microsoft.com/office/drawing/2014/main" id="{A59D065E-33B9-884F-8316-5F48A5BC7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3273"/>
              <a:ext cx="270" cy="31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5" name="Line 37">
              <a:extLst>
                <a:ext uri="{FF2B5EF4-FFF2-40B4-BE49-F238E27FC236}">
                  <a16:creationId xmlns:a16="http://schemas.microsoft.com/office/drawing/2014/main" id="{1499564D-02EA-8141-8625-9613BB586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8" y="3207"/>
              <a:ext cx="336" cy="3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6" name="Line 38">
              <a:extLst>
                <a:ext uri="{FF2B5EF4-FFF2-40B4-BE49-F238E27FC236}">
                  <a16:creationId xmlns:a16="http://schemas.microsoft.com/office/drawing/2014/main" id="{91DA2D8A-D37B-4D47-BCF3-F393DD0D5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1" y="3204"/>
              <a:ext cx="325" cy="3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7" name="Line 39">
              <a:extLst>
                <a:ext uri="{FF2B5EF4-FFF2-40B4-BE49-F238E27FC236}">
                  <a16:creationId xmlns:a16="http://schemas.microsoft.com/office/drawing/2014/main" id="{A595DAF8-B288-B740-AAA1-3FC9C2BFE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" y="3204"/>
              <a:ext cx="267" cy="3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68" name="Arc 40">
              <a:extLst>
                <a:ext uri="{FF2B5EF4-FFF2-40B4-BE49-F238E27FC236}">
                  <a16:creationId xmlns:a16="http://schemas.microsoft.com/office/drawing/2014/main" id="{A4FD96E9-D870-C14C-85A1-504ED907307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24" y="2256"/>
              <a:ext cx="1152" cy="1056"/>
            </a:xfrm>
            <a:custGeom>
              <a:avLst/>
              <a:gdLst>
                <a:gd name="T0" fmla="*/ 0 w 21600"/>
                <a:gd name="T1" fmla="*/ 0 h 21600"/>
                <a:gd name="T2" fmla="*/ 1152 w 21600"/>
                <a:gd name="T3" fmla="*/ 1056 h 21600"/>
                <a:gd name="T4" fmla="*/ 0 w 21600"/>
                <a:gd name="T5" fmla="*/ 105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0" name="Freeform 42">
              <a:extLst>
                <a:ext uri="{FF2B5EF4-FFF2-40B4-BE49-F238E27FC236}">
                  <a16:creationId xmlns:a16="http://schemas.microsoft.com/office/drawing/2014/main" id="{492A9822-E038-954D-9BEB-3BAFB689D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3000"/>
              <a:ext cx="693" cy="315"/>
            </a:xfrm>
            <a:custGeom>
              <a:avLst/>
              <a:gdLst>
                <a:gd name="T0" fmla="*/ 0 w 693"/>
                <a:gd name="T1" fmla="*/ 315 h 315"/>
                <a:gd name="T2" fmla="*/ 144 w 693"/>
                <a:gd name="T3" fmla="*/ 306 h 315"/>
                <a:gd name="T4" fmla="*/ 261 w 693"/>
                <a:gd name="T5" fmla="*/ 288 h 315"/>
                <a:gd name="T6" fmla="*/ 375 w 693"/>
                <a:gd name="T7" fmla="*/ 249 h 315"/>
                <a:gd name="T8" fmla="*/ 507 w 693"/>
                <a:gd name="T9" fmla="*/ 189 h 315"/>
                <a:gd name="T10" fmla="*/ 606 w 693"/>
                <a:gd name="T11" fmla="*/ 99 h 315"/>
                <a:gd name="T12" fmla="*/ 660 w 693"/>
                <a:gd name="T13" fmla="*/ 45 h 315"/>
                <a:gd name="T14" fmla="*/ 693 w 693"/>
                <a:gd name="T15" fmla="*/ 0 h 3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3" h="315">
                  <a:moveTo>
                    <a:pt x="0" y="315"/>
                  </a:moveTo>
                  <a:cubicBezTo>
                    <a:pt x="50" y="312"/>
                    <a:pt x="101" y="310"/>
                    <a:pt x="144" y="306"/>
                  </a:cubicBezTo>
                  <a:cubicBezTo>
                    <a:pt x="187" y="302"/>
                    <a:pt x="223" y="297"/>
                    <a:pt x="261" y="288"/>
                  </a:cubicBezTo>
                  <a:cubicBezTo>
                    <a:pt x="299" y="279"/>
                    <a:pt x="334" y="266"/>
                    <a:pt x="375" y="249"/>
                  </a:cubicBezTo>
                  <a:cubicBezTo>
                    <a:pt x="416" y="232"/>
                    <a:pt x="468" y="214"/>
                    <a:pt x="507" y="189"/>
                  </a:cubicBezTo>
                  <a:cubicBezTo>
                    <a:pt x="546" y="164"/>
                    <a:pt x="580" y="123"/>
                    <a:pt x="606" y="99"/>
                  </a:cubicBezTo>
                  <a:cubicBezTo>
                    <a:pt x="632" y="75"/>
                    <a:pt x="645" y="62"/>
                    <a:pt x="660" y="45"/>
                  </a:cubicBezTo>
                  <a:cubicBezTo>
                    <a:pt x="675" y="28"/>
                    <a:pt x="688" y="8"/>
                    <a:pt x="693" y="0"/>
                  </a:cubicBezTo>
                </a:path>
              </a:pathLst>
            </a:custGeom>
            <a:noFill/>
            <a:ln w="12700" cap="flat" cmpd="sng">
              <a:solidFill>
                <a:srgbClr val="0099FF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71" name="Line 43">
              <a:extLst>
                <a:ext uri="{FF2B5EF4-FFF2-40B4-BE49-F238E27FC236}">
                  <a16:creationId xmlns:a16="http://schemas.microsoft.com/office/drawing/2014/main" id="{E5453E7F-6320-0A49-A8E9-0D38B930D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6" y="3204"/>
              <a:ext cx="336" cy="3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2" name="Line 44">
              <a:extLst>
                <a:ext uri="{FF2B5EF4-FFF2-40B4-BE49-F238E27FC236}">
                  <a16:creationId xmlns:a16="http://schemas.microsoft.com/office/drawing/2014/main" id="{901FBDD5-8350-0B45-8187-B84C1D57A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3201"/>
              <a:ext cx="117" cy="1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3" name="Line 45">
              <a:extLst>
                <a:ext uri="{FF2B5EF4-FFF2-40B4-BE49-F238E27FC236}">
                  <a16:creationId xmlns:a16="http://schemas.microsoft.com/office/drawing/2014/main" id="{E9356659-328E-5146-A3E7-4A6E98688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188"/>
              <a:ext cx="0" cy="41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4" name="Line 46">
              <a:extLst>
                <a:ext uri="{FF2B5EF4-FFF2-40B4-BE49-F238E27FC236}">
                  <a16:creationId xmlns:a16="http://schemas.microsoft.com/office/drawing/2014/main" id="{A9249CAE-9EFE-4F46-BB40-F6E51D642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9" y="3435"/>
              <a:ext cx="136" cy="15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75" name="Text Box 47">
              <a:extLst>
                <a:ext uri="{FF2B5EF4-FFF2-40B4-BE49-F238E27FC236}">
                  <a16:creationId xmlns:a16="http://schemas.microsoft.com/office/drawing/2014/main" id="{549D03B0-A55E-404B-B3F8-53EFB0E94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0" y="2882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 </a:t>
              </a:r>
              <a:endParaRPr lang="fr-FR" alt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776" name="Text Box 48">
              <a:extLst>
                <a:ext uri="{FF2B5EF4-FFF2-40B4-BE49-F238E27FC236}">
                  <a16:creationId xmlns:a16="http://schemas.microsoft.com/office/drawing/2014/main" id="{8B4996A0-42E9-B442-839C-FDE3C5FF5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" y="3558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</p:grpSp>
      <p:grpSp>
        <p:nvGrpSpPr>
          <p:cNvPr id="73872" name="Group 144">
            <a:extLst>
              <a:ext uri="{FF2B5EF4-FFF2-40B4-BE49-F238E27FC236}">
                <a16:creationId xmlns:a16="http://schemas.microsoft.com/office/drawing/2014/main" id="{4930A361-57DB-3E43-A6C6-2CFE195E48CA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219410"/>
            <a:ext cx="3683000" cy="3463925"/>
            <a:chOff x="2616" y="1682"/>
            <a:chExt cx="2320" cy="2182"/>
          </a:xfrm>
        </p:grpSpPr>
        <p:sp>
          <p:nvSpPr>
            <p:cNvPr id="73788" name="Rectangle 60">
              <a:extLst>
                <a:ext uri="{FF2B5EF4-FFF2-40B4-BE49-F238E27FC236}">
                  <a16:creationId xmlns:a16="http://schemas.microsoft.com/office/drawing/2014/main" id="{3EECF27B-4D5A-CB45-A5F1-CCE717B0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" y="1800"/>
              <a:ext cx="1800" cy="1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89" name="Text Box 61">
              <a:extLst>
                <a:ext uri="{FF2B5EF4-FFF2-40B4-BE49-F238E27FC236}">
                  <a16:creationId xmlns:a16="http://schemas.microsoft.com/office/drawing/2014/main" id="{9A907E31-3CFE-2A4A-A661-62D6D1EC5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" y="353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3790" name="Text Box 62">
              <a:extLst>
                <a:ext uri="{FF2B5EF4-FFF2-40B4-BE49-F238E27FC236}">
                  <a16:creationId xmlns:a16="http://schemas.microsoft.com/office/drawing/2014/main" id="{9E9D8600-C7BA-D54C-AEA5-C653569683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16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3792" name="Text Box 64">
              <a:extLst>
                <a:ext uri="{FF2B5EF4-FFF2-40B4-BE49-F238E27FC236}">
                  <a16:creationId xmlns:a16="http://schemas.microsoft.com/office/drawing/2014/main" id="{B3BC8F1F-E73B-C048-814F-A777518A3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" y="1950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latin typeface="Symbol" pitchFamily="2" charset="2"/>
                </a:rPr>
                <a:t>F</a:t>
              </a:r>
              <a:r>
                <a:rPr lang="ja-JP" altLang="fr-FR">
                  <a:latin typeface="Arial" panose="020B0604020202020204" pitchFamily="34" charset="0"/>
                </a:rPr>
                <a:t>’</a:t>
              </a:r>
              <a:r>
                <a:rPr lang="fr-FR" altLang="ja-JP" baseline="-25000"/>
                <a:t>R/A</a:t>
              </a:r>
              <a:endParaRPr lang="fr-FR" altLang="fr-FR">
                <a:latin typeface="Symbol" pitchFamily="2" charset="2"/>
              </a:endParaRPr>
            </a:p>
          </p:txBody>
        </p:sp>
        <p:sp>
          <p:nvSpPr>
            <p:cNvPr id="73794" name="Text Box 66">
              <a:extLst>
                <a:ext uri="{FF2B5EF4-FFF2-40B4-BE49-F238E27FC236}">
                  <a16:creationId xmlns:a16="http://schemas.microsoft.com/office/drawing/2014/main" id="{53F88E9C-BD3C-DB48-9C8A-4A7B50CE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576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  <p:sp>
          <p:nvSpPr>
            <p:cNvPr id="73796" name="Line 68">
              <a:extLst>
                <a:ext uri="{FF2B5EF4-FFF2-40B4-BE49-F238E27FC236}">
                  <a16:creationId xmlns:a16="http://schemas.microsoft.com/office/drawing/2014/main" id="{8CB76C7B-FAF4-F44F-816D-CF5F70B14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9" y="2079"/>
              <a:ext cx="82" cy="9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7" name="Line 69">
              <a:extLst>
                <a:ext uri="{FF2B5EF4-FFF2-40B4-BE49-F238E27FC236}">
                  <a16:creationId xmlns:a16="http://schemas.microsoft.com/office/drawing/2014/main" id="{C9F70075-3877-AD4D-9B49-1663F1DEA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2097"/>
              <a:ext cx="244" cy="28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8" name="Line 70">
              <a:extLst>
                <a:ext uri="{FF2B5EF4-FFF2-40B4-BE49-F238E27FC236}">
                  <a16:creationId xmlns:a16="http://schemas.microsoft.com/office/drawing/2014/main" id="{D4882028-E89D-9C4B-A1DC-BA28A459A1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120"/>
              <a:ext cx="407" cy="4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799" name="Line 71">
              <a:extLst>
                <a:ext uri="{FF2B5EF4-FFF2-40B4-BE49-F238E27FC236}">
                  <a16:creationId xmlns:a16="http://schemas.microsoft.com/office/drawing/2014/main" id="{D763EFC9-D2AA-6643-A43B-D2E228FC0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6" y="2167"/>
              <a:ext cx="541" cy="63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0" name="Line 72">
              <a:extLst>
                <a:ext uri="{FF2B5EF4-FFF2-40B4-BE49-F238E27FC236}">
                  <a16:creationId xmlns:a16="http://schemas.microsoft.com/office/drawing/2014/main" id="{E19BFAB2-E6A9-F047-B81F-CC83FECD2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6" y="2208"/>
              <a:ext cx="677" cy="79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1" name="Line 73">
              <a:extLst>
                <a:ext uri="{FF2B5EF4-FFF2-40B4-BE49-F238E27FC236}">
                  <a16:creationId xmlns:a16="http://schemas.microsoft.com/office/drawing/2014/main" id="{08FF2D34-6997-B347-BF60-84EDA43B2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2285"/>
              <a:ext cx="813" cy="95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2" name="Line 74">
              <a:extLst>
                <a:ext uri="{FF2B5EF4-FFF2-40B4-BE49-F238E27FC236}">
                  <a16:creationId xmlns:a16="http://schemas.microsoft.com/office/drawing/2014/main" id="{8E296E73-7BEB-E74D-A152-B1B5BA95C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3" y="2360"/>
              <a:ext cx="928" cy="109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3" name="Line 75">
              <a:extLst>
                <a:ext uri="{FF2B5EF4-FFF2-40B4-BE49-F238E27FC236}">
                  <a16:creationId xmlns:a16="http://schemas.microsoft.com/office/drawing/2014/main" id="{A0E1B559-AEDD-4949-AD3F-BEFE69F84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" y="2435"/>
              <a:ext cx="984" cy="115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4" name="Line 76">
              <a:extLst>
                <a:ext uri="{FF2B5EF4-FFF2-40B4-BE49-F238E27FC236}">
                  <a16:creationId xmlns:a16="http://schemas.microsoft.com/office/drawing/2014/main" id="{4014844A-5065-AA41-B2BB-E39C4A15D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8" y="2538"/>
              <a:ext cx="899" cy="105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5" name="Line 77">
              <a:extLst>
                <a:ext uri="{FF2B5EF4-FFF2-40B4-BE49-F238E27FC236}">
                  <a16:creationId xmlns:a16="http://schemas.microsoft.com/office/drawing/2014/main" id="{D300A400-CBF8-FC4F-AF62-0E0D0A9FB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5" y="2757"/>
              <a:ext cx="714" cy="8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07" name="Text Box 79">
              <a:extLst>
                <a:ext uri="{FF2B5EF4-FFF2-40B4-BE49-F238E27FC236}">
                  <a16:creationId xmlns:a16="http://schemas.microsoft.com/office/drawing/2014/main" id="{2B8FD1EB-3291-2940-8992-68C5F6823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9" y="1908"/>
              <a:ext cx="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b="1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Piston </a:t>
              </a:r>
            </a:p>
          </p:txBody>
        </p:sp>
        <p:sp>
          <p:nvSpPr>
            <p:cNvPr id="73809" name="Arc 81">
              <a:extLst>
                <a:ext uri="{FF2B5EF4-FFF2-40B4-BE49-F238E27FC236}">
                  <a16:creationId xmlns:a16="http://schemas.microsoft.com/office/drawing/2014/main" id="{66FFDD60-132E-334D-AEDF-4AB106033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072"/>
              <a:ext cx="1296" cy="912"/>
            </a:xfrm>
            <a:custGeom>
              <a:avLst/>
              <a:gdLst>
                <a:gd name="T0" fmla="*/ 0 w 21600"/>
                <a:gd name="T1" fmla="*/ 0 h 21600"/>
                <a:gd name="T2" fmla="*/ 1296 w 21600"/>
                <a:gd name="T3" fmla="*/ 912 h 21600"/>
                <a:gd name="T4" fmla="*/ 0 w 21600"/>
                <a:gd name="T5" fmla="*/ 9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3" name="Line 115">
              <a:extLst>
                <a:ext uri="{FF2B5EF4-FFF2-40B4-BE49-F238E27FC236}">
                  <a16:creationId xmlns:a16="http://schemas.microsoft.com/office/drawing/2014/main" id="{C5851B7E-8E7B-424D-BD30-BB6C21BF6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8" y="2521"/>
              <a:ext cx="0" cy="10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4" name="Line 116">
              <a:extLst>
                <a:ext uri="{FF2B5EF4-FFF2-40B4-BE49-F238E27FC236}">
                  <a16:creationId xmlns:a16="http://schemas.microsoft.com/office/drawing/2014/main" id="{27CD807F-A62B-2B41-A919-3568ADBD7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5" y="3290"/>
              <a:ext cx="270" cy="31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5" name="Line 117">
              <a:extLst>
                <a:ext uri="{FF2B5EF4-FFF2-40B4-BE49-F238E27FC236}">
                  <a16:creationId xmlns:a16="http://schemas.microsoft.com/office/drawing/2014/main" id="{9571AF8D-496D-CE46-8BCE-A0A451233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3086"/>
              <a:ext cx="435" cy="5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46" name="Line 118">
              <a:extLst>
                <a:ext uri="{FF2B5EF4-FFF2-40B4-BE49-F238E27FC236}">
                  <a16:creationId xmlns:a16="http://schemas.microsoft.com/office/drawing/2014/main" id="{7122C35E-B6AA-0B45-95E9-45B0D5006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" y="2882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3" name="Line 125">
              <a:extLst>
                <a:ext uri="{FF2B5EF4-FFF2-40B4-BE49-F238E27FC236}">
                  <a16:creationId xmlns:a16="http://schemas.microsoft.com/office/drawing/2014/main" id="{DAA6B742-8CAA-F641-9BB9-D1A8F1A2A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" y="2078"/>
              <a:ext cx="502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5" name="Text Box 127">
              <a:extLst>
                <a:ext uri="{FF2B5EF4-FFF2-40B4-BE49-F238E27FC236}">
                  <a16:creationId xmlns:a16="http://schemas.microsoft.com/office/drawing/2014/main" id="{F8C27925-3325-2042-A8D0-D25530E81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791"/>
              <a:ext cx="6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b="1" dirty="0">
                  <a:solidFill>
                    <a:srgbClr val="CC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Agité</a:t>
              </a:r>
              <a:r>
                <a:rPr lang="fr-FR" altLang="fr-FR" b="1" dirty="0">
                  <a:solidFill>
                    <a:srgbClr val="0099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73856" name="Line 128">
              <a:extLst>
                <a:ext uri="{FF2B5EF4-FFF2-40B4-BE49-F238E27FC236}">
                  <a16:creationId xmlns:a16="http://schemas.microsoft.com/office/drawing/2014/main" id="{3E929FD6-B212-D743-AB06-F41AF88BC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2" y="2071"/>
              <a:ext cx="0" cy="152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7" name="Line 129">
              <a:extLst>
                <a:ext uri="{FF2B5EF4-FFF2-40B4-BE49-F238E27FC236}">
                  <a16:creationId xmlns:a16="http://schemas.microsoft.com/office/drawing/2014/main" id="{3AF616E9-9EF2-8A4A-9230-3581C72A1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5" y="268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8" name="Line 130">
              <a:extLst>
                <a:ext uri="{FF2B5EF4-FFF2-40B4-BE49-F238E27FC236}">
                  <a16:creationId xmlns:a16="http://schemas.microsoft.com/office/drawing/2014/main" id="{88B4BA1B-69AD-B04A-A06B-C94A544EC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47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59" name="Line 131">
              <a:extLst>
                <a:ext uri="{FF2B5EF4-FFF2-40B4-BE49-F238E27FC236}">
                  <a16:creationId xmlns:a16="http://schemas.microsoft.com/office/drawing/2014/main" id="{A6A1D927-72C0-8C45-9361-DE37A43F4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249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0" name="Line 132">
              <a:extLst>
                <a:ext uri="{FF2B5EF4-FFF2-40B4-BE49-F238E27FC236}">
                  <a16:creationId xmlns:a16="http://schemas.microsoft.com/office/drawing/2014/main" id="{0AD84EAE-7610-0C4F-AD3F-E6350734A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2081"/>
              <a:ext cx="486" cy="5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1" name="Line 133">
              <a:extLst>
                <a:ext uri="{FF2B5EF4-FFF2-40B4-BE49-F238E27FC236}">
                  <a16:creationId xmlns:a16="http://schemas.microsoft.com/office/drawing/2014/main" id="{91DC7B1D-3B57-7243-9332-30007CB74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087"/>
              <a:ext cx="288" cy="33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2" name="Line 134">
              <a:extLst>
                <a:ext uri="{FF2B5EF4-FFF2-40B4-BE49-F238E27FC236}">
                  <a16:creationId xmlns:a16="http://schemas.microsoft.com/office/drawing/2014/main" id="{B923981D-FC2F-D046-A42D-1424E81F3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2084"/>
              <a:ext cx="101" cy="11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3" name="Line 135">
              <a:extLst>
                <a:ext uri="{FF2B5EF4-FFF2-40B4-BE49-F238E27FC236}">
                  <a16:creationId xmlns:a16="http://schemas.microsoft.com/office/drawing/2014/main" id="{FD0D9320-0A88-434A-9679-301999E7C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03" y="2933"/>
              <a:ext cx="554" cy="6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5" name="Line 137">
              <a:extLst>
                <a:ext uri="{FF2B5EF4-FFF2-40B4-BE49-F238E27FC236}">
                  <a16:creationId xmlns:a16="http://schemas.microsoft.com/office/drawing/2014/main" id="{A72C2C81-F6AB-3447-AAD0-3100A2D81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53" y="3116"/>
              <a:ext cx="407" cy="4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6" name="Line 138">
              <a:extLst>
                <a:ext uri="{FF2B5EF4-FFF2-40B4-BE49-F238E27FC236}">
                  <a16:creationId xmlns:a16="http://schemas.microsoft.com/office/drawing/2014/main" id="{A46B3DE5-5FAA-F840-82DF-6FE6A35A0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6" y="3312"/>
              <a:ext cx="244" cy="28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7" name="Line 139">
              <a:extLst>
                <a:ext uri="{FF2B5EF4-FFF2-40B4-BE49-F238E27FC236}">
                  <a16:creationId xmlns:a16="http://schemas.microsoft.com/office/drawing/2014/main" id="{C61F55D3-7772-B849-9F0F-42CBD6161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3501"/>
              <a:ext cx="82" cy="9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3868" name="Text Box 140">
              <a:extLst>
                <a:ext uri="{FF2B5EF4-FFF2-40B4-BE49-F238E27FC236}">
                  <a16:creationId xmlns:a16="http://schemas.microsoft.com/office/drawing/2014/main" id="{BC725C87-D132-F243-9524-D2E4802DD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" y="3568"/>
              <a:ext cx="4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AS</a:t>
              </a:r>
            </a:p>
          </p:txBody>
        </p:sp>
        <p:sp>
          <p:nvSpPr>
            <p:cNvPr id="73870" name="Arc 142">
              <a:extLst>
                <a:ext uri="{FF2B5EF4-FFF2-40B4-BE49-F238E27FC236}">
                  <a16:creationId xmlns:a16="http://schemas.microsoft.com/office/drawing/2014/main" id="{84A5ED5B-C3E8-FA44-A152-504CF624B3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6" y="2072"/>
              <a:ext cx="496" cy="240"/>
            </a:xfrm>
            <a:custGeom>
              <a:avLst/>
              <a:gdLst>
                <a:gd name="T0" fmla="*/ 0 w 21600"/>
                <a:gd name="T1" fmla="*/ 0 h 21600"/>
                <a:gd name="T2" fmla="*/ 496 w 21600"/>
                <a:gd name="T3" fmla="*/ 240 h 21600"/>
                <a:gd name="T4" fmla="*/ 0 w 21600"/>
                <a:gd name="T5" fmla="*/ 2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2700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2" name="Rectangle 2">
            <a:extLst>
              <a:ext uri="{FF2B5EF4-FFF2-40B4-BE49-F238E27FC236}">
                <a16:creationId xmlns:a16="http://schemas.microsoft.com/office/drawing/2014/main" id="{68A9CF56-AD4A-4946-ADC6-B646D672F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73A25AF-92E1-084E-A929-9F9CCFC579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25647"/>
            <a:ext cx="7772400" cy="1143000"/>
          </a:xfrm>
        </p:spPr>
        <p:txBody>
          <a:bodyPr/>
          <a:lstStyle/>
          <a:p>
            <a:pPr marL="482600" indent="-482600" algn="l"/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 Utilisation d</a:t>
            </a:r>
            <a:r>
              <a:rPr lang="ja-JP" altLang="fr-FR" sz="2400">
                <a:solidFill>
                  <a:srgbClr val="40A3D1"/>
                </a:solidFill>
              </a:rPr>
              <a:t>’</a:t>
            </a:r>
            <a:r>
              <a:rPr lang="fr-FR" altLang="ja-JP" sz="2400" dirty="0">
                <a:solidFill>
                  <a:srgbClr val="40A3D1"/>
                </a:solidFill>
              </a:rPr>
              <a:t>une cascade de réacteur agités  </a:t>
            </a:r>
            <a:endParaRPr lang="fr-FR" altLang="fr-FR" sz="2400" dirty="0">
              <a:solidFill>
                <a:srgbClr val="40A3D1"/>
              </a:solidFill>
            </a:endParaRPr>
          </a:p>
        </p:txBody>
      </p:sp>
      <p:grpSp>
        <p:nvGrpSpPr>
          <p:cNvPr id="19458" name="Group 153">
            <a:extLst>
              <a:ext uri="{FF2B5EF4-FFF2-40B4-BE49-F238E27FC236}">
                <a16:creationId xmlns:a16="http://schemas.microsoft.com/office/drawing/2014/main" id="{0F9013F7-C3A4-034A-BF75-ED0E32B10DF1}"/>
              </a:ext>
            </a:extLst>
          </p:cNvPr>
          <p:cNvGrpSpPr>
            <a:grpSpLocks/>
          </p:cNvGrpSpPr>
          <p:nvPr/>
        </p:nvGrpSpPr>
        <p:grpSpPr bwMode="auto">
          <a:xfrm>
            <a:off x="2260600" y="2262297"/>
            <a:ext cx="3876675" cy="3530600"/>
            <a:chOff x="1424" y="1636"/>
            <a:chExt cx="2442" cy="2224"/>
          </a:xfrm>
        </p:grpSpPr>
        <p:sp>
          <p:nvSpPr>
            <p:cNvPr id="74755" name="Rectangle 3">
              <a:extLst>
                <a:ext uri="{FF2B5EF4-FFF2-40B4-BE49-F238E27FC236}">
                  <a16:creationId xmlns:a16="http://schemas.microsoft.com/office/drawing/2014/main" id="{E3D0715F-81E9-354F-8B24-8B0E50365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" y="3193"/>
              <a:ext cx="1245" cy="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9460" name="Group 72">
              <a:extLst>
                <a:ext uri="{FF2B5EF4-FFF2-40B4-BE49-F238E27FC236}">
                  <a16:creationId xmlns:a16="http://schemas.microsoft.com/office/drawing/2014/main" id="{93B97186-41E5-2B44-8659-640BFB4AE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4" y="1636"/>
              <a:ext cx="2442" cy="2224"/>
              <a:chOff x="1544" y="1682"/>
              <a:chExt cx="2442" cy="2224"/>
            </a:xfrm>
          </p:grpSpPr>
          <p:sp>
            <p:nvSpPr>
              <p:cNvPr id="74825" name="Rectangle 73">
                <a:extLst>
                  <a:ext uri="{FF2B5EF4-FFF2-40B4-BE49-F238E27FC236}">
                    <a16:creationId xmlns:a16="http://schemas.microsoft.com/office/drawing/2014/main" id="{3411F5B3-241A-2E46-8B0E-2553854DA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800"/>
                <a:ext cx="1800" cy="1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74826" name="Text Box 74">
                <a:extLst>
                  <a:ext uri="{FF2B5EF4-FFF2-40B4-BE49-F238E27FC236}">
                    <a16:creationId xmlns:a16="http://schemas.microsoft.com/office/drawing/2014/main" id="{55A46D3D-8EB2-7949-9BA5-F715AC33FC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0" y="353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0</a:t>
                </a:r>
              </a:p>
            </p:txBody>
          </p:sp>
          <p:sp>
            <p:nvSpPr>
              <p:cNvPr id="74827" name="Text Box 75">
                <a:extLst>
                  <a:ext uri="{FF2B5EF4-FFF2-40B4-BE49-F238E27FC236}">
                    <a16:creationId xmlns:a16="http://schemas.microsoft.com/office/drawing/2014/main" id="{D66A2D45-AF57-0743-9D96-035C3E642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8" y="168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4828" name="Text Box 76">
                <a:extLst>
                  <a:ext uri="{FF2B5EF4-FFF2-40B4-BE49-F238E27FC236}">
                    <a16:creationId xmlns:a16="http://schemas.microsoft.com/office/drawing/2014/main" id="{55E16EFA-06F5-4645-A4FA-A1C4729642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4" y="361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1</a:t>
                </a:r>
              </a:p>
            </p:txBody>
          </p:sp>
          <p:sp>
            <p:nvSpPr>
              <p:cNvPr id="74829" name="Text Box 77">
                <a:extLst>
                  <a:ext uri="{FF2B5EF4-FFF2-40B4-BE49-F238E27FC236}">
                    <a16:creationId xmlns:a16="http://schemas.microsoft.com/office/drawing/2014/main" id="{B709AF7F-D17F-744D-8D40-247DE36247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4" y="1950"/>
                <a:ext cx="5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fr-FR" altLang="fr-FR">
                    <a:latin typeface="Symbol" pitchFamily="2" charset="2"/>
                  </a:rPr>
                  <a:t>F</a:t>
                </a:r>
                <a:r>
                  <a:rPr lang="ja-JP" altLang="fr-FR">
                    <a:latin typeface="Arial" panose="020B0604020202020204" pitchFamily="34" charset="0"/>
                  </a:rPr>
                  <a:t>’</a:t>
                </a:r>
                <a:r>
                  <a:rPr lang="fr-FR" altLang="ja-JP" baseline="-25000"/>
                  <a:t>R/A</a:t>
                </a:r>
                <a:endParaRPr lang="fr-FR" altLang="fr-FR">
                  <a:latin typeface="Symbol" pitchFamily="2" charset="2"/>
                </a:endParaRPr>
              </a:p>
            </p:txBody>
          </p:sp>
          <p:sp>
            <p:nvSpPr>
              <p:cNvPr id="74830" name="Arc 78">
                <a:extLst>
                  <a:ext uri="{FF2B5EF4-FFF2-40B4-BE49-F238E27FC236}">
                    <a16:creationId xmlns:a16="http://schemas.microsoft.com/office/drawing/2014/main" id="{825AFA3B-9918-A547-A617-C8528AF5B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424"/>
                <a:ext cx="1792" cy="1176"/>
              </a:xfrm>
              <a:custGeom>
                <a:avLst/>
                <a:gdLst>
                  <a:gd name="T0" fmla="*/ 0 w 21600"/>
                  <a:gd name="T1" fmla="*/ 0 h 21600"/>
                  <a:gd name="T2" fmla="*/ 1792 w 21600"/>
                  <a:gd name="T3" fmla="*/ 1176 h 21600"/>
                  <a:gd name="T4" fmla="*/ 0 w 21600"/>
                  <a:gd name="T5" fmla="*/ 117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4831" name="Text Box 79">
                <a:extLst>
                  <a:ext uri="{FF2B5EF4-FFF2-40B4-BE49-F238E27FC236}">
                    <a16:creationId xmlns:a16="http://schemas.microsoft.com/office/drawing/2014/main" id="{80250347-8821-F047-A096-1E360E2EAA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0" y="3602"/>
                <a:ext cx="58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algn="l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fr-FR"/>
                  <a:t>    X</a:t>
                </a:r>
                <a:r>
                  <a:rPr lang="fr-FR" baseline="-25000"/>
                  <a:t>As</a:t>
                </a:r>
              </a:p>
            </p:txBody>
          </p:sp>
          <p:sp>
            <p:nvSpPr>
              <p:cNvPr id="74832" name="Line 80">
                <a:extLst>
                  <a:ext uri="{FF2B5EF4-FFF2-40B4-BE49-F238E27FC236}">
                    <a16:creationId xmlns:a16="http://schemas.microsoft.com/office/drawing/2014/main" id="{BC36E3B2-CADE-E64F-BFA2-1D900CFDB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2768"/>
                <a:ext cx="0" cy="8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74833" name="Line 81">
              <a:extLst>
                <a:ext uri="{FF2B5EF4-FFF2-40B4-BE49-F238E27FC236}">
                  <a16:creationId xmlns:a16="http://schemas.microsoft.com/office/drawing/2014/main" id="{867A71A7-CA83-0547-B5E4-74C837347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2426"/>
              <a:ext cx="252" cy="2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4" name="Line 82">
              <a:extLst>
                <a:ext uri="{FF2B5EF4-FFF2-40B4-BE49-F238E27FC236}">
                  <a16:creationId xmlns:a16="http://schemas.microsoft.com/office/drawing/2014/main" id="{AEE91890-E4E2-654D-A3C1-71061A54F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2" y="2457"/>
              <a:ext cx="403" cy="47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5" name="Line 83">
              <a:extLst>
                <a:ext uri="{FF2B5EF4-FFF2-40B4-BE49-F238E27FC236}">
                  <a16:creationId xmlns:a16="http://schemas.microsoft.com/office/drawing/2014/main" id="{48FA4045-FAE6-D54A-92F9-8663893DD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5" y="2667"/>
              <a:ext cx="401" cy="473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6" name="Line 84">
              <a:extLst>
                <a:ext uri="{FF2B5EF4-FFF2-40B4-BE49-F238E27FC236}">
                  <a16:creationId xmlns:a16="http://schemas.microsoft.com/office/drawing/2014/main" id="{216C4442-DA1F-5C4D-A7D2-8762D7C15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7" y="2868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7" name="Line 85">
              <a:extLst>
                <a:ext uri="{FF2B5EF4-FFF2-40B4-BE49-F238E27FC236}">
                  <a16:creationId xmlns:a16="http://schemas.microsoft.com/office/drawing/2014/main" id="{E482FBA7-2F92-0041-A046-03C2EB91C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9" y="3082"/>
              <a:ext cx="398" cy="469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8" name="Line 86">
              <a:extLst>
                <a:ext uri="{FF2B5EF4-FFF2-40B4-BE49-F238E27FC236}">
                  <a16:creationId xmlns:a16="http://schemas.microsoft.com/office/drawing/2014/main" id="{0679E675-3E8B-DB4D-8292-90F74D344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4" y="3295"/>
              <a:ext cx="222" cy="262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39" name="Line 87">
              <a:extLst>
                <a:ext uri="{FF2B5EF4-FFF2-40B4-BE49-F238E27FC236}">
                  <a16:creationId xmlns:a16="http://schemas.microsoft.com/office/drawing/2014/main" id="{54A2FDEB-79BE-0546-8C5B-144C5C85D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6" y="3502"/>
              <a:ext cx="52" cy="61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40" name="Line 88">
              <a:extLst>
                <a:ext uri="{FF2B5EF4-FFF2-40B4-BE49-F238E27FC236}">
                  <a16:creationId xmlns:a16="http://schemas.microsoft.com/office/drawing/2014/main" id="{7E272CE9-F073-5340-A44F-E9E761293F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1" y="3218"/>
              <a:ext cx="285" cy="33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41" name="Line 89">
              <a:extLst>
                <a:ext uri="{FF2B5EF4-FFF2-40B4-BE49-F238E27FC236}">
                  <a16:creationId xmlns:a16="http://schemas.microsoft.com/office/drawing/2014/main" id="{BFFA128F-E8D6-544A-9704-394797F30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6" y="3413"/>
              <a:ext cx="122" cy="14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7" name="Line 125">
              <a:extLst>
                <a:ext uri="{FF2B5EF4-FFF2-40B4-BE49-F238E27FC236}">
                  <a16:creationId xmlns:a16="http://schemas.microsoft.com/office/drawing/2014/main" id="{B34D6046-FBD9-254E-854F-ED545DE0B1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8" y="2421"/>
              <a:ext cx="42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8" name="Line 126">
              <a:extLst>
                <a:ext uri="{FF2B5EF4-FFF2-40B4-BE49-F238E27FC236}">
                  <a16:creationId xmlns:a16="http://schemas.microsoft.com/office/drawing/2014/main" id="{0AD4C989-8877-8246-AD6B-2D2A56566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418"/>
              <a:ext cx="0" cy="1149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79" name="Line 127">
              <a:extLst>
                <a:ext uri="{FF2B5EF4-FFF2-40B4-BE49-F238E27FC236}">
                  <a16:creationId xmlns:a16="http://schemas.microsoft.com/office/drawing/2014/main" id="{37890839-EFB3-D54B-A39D-C1B0F69E7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8" y="2526"/>
              <a:ext cx="42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0" name="Line 128">
              <a:extLst>
                <a:ext uri="{FF2B5EF4-FFF2-40B4-BE49-F238E27FC236}">
                  <a16:creationId xmlns:a16="http://schemas.microsoft.com/office/drawing/2014/main" id="{996C5932-B9F8-8A43-A7A0-575356B54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532"/>
              <a:ext cx="0" cy="1032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1" name="Line 129">
              <a:extLst>
                <a:ext uri="{FF2B5EF4-FFF2-40B4-BE49-F238E27FC236}">
                  <a16:creationId xmlns:a16="http://schemas.microsoft.com/office/drawing/2014/main" id="{88D0C75A-6940-E649-865D-78BE755D0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9" y="2531"/>
              <a:ext cx="252" cy="2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2" name="Line 130">
              <a:extLst>
                <a:ext uri="{FF2B5EF4-FFF2-40B4-BE49-F238E27FC236}">
                  <a16:creationId xmlns:a16="http://schemas.microsoft.com/office/drawing/2014/main" id="{22A9566E-365F-C545-9D74-A774BCFF6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9" y="2552"/>
              <a:ext cx="417" cy="48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3" name="Line 131">
              <a:extLst>
                <a:ext uri="{FF2B5EF4-FFF2-40B4-BE49-F238E27FC236}">
                  <a16:creationId xmlns:a16="http://schemas.microsoft.com/office/drawing/2014/main" id="{EFC66442-864B-5B4F-96EE-95BEC2793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1" y="2769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4" name="Line 132">
              <a:extLst>
                <a:ext uri="{FF2B5EF4-FFF2-40B4-BE49-F238E27FC236}">
                  <a16:creationId xmlns:a16="http://schemas.microsoft.com/office/drawing/2014/main" id="{23F3831F-9B5F-DC4D-98C5-46DD071F4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0" y="2991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5" name="Line 133">
              <a:extLst>
                <a:ext uri="{FF2B5EF4-FFF2-40B4-BE49-F238E27FC236}">
                  <a16:creationId xmlns:a16="http://schemas.microsoft.com/office/drawing/2014/main" id="{EFC20BA6-00C3-2545-8C42-1BA1DA420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2727"/>
              <a:ext cx="0" cy="83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6" name="Line 134">
              <a:extLst>
                <a:ext uri="{FF2B5EF4-FFF2-40B4-BE49-F238E27FC236}">
                  <a16:creationId xmlns:a16="http://schemas.microsoft.com/office/drawing/2014/main" id="{F8FAB31C-A148-7243-B9F7-F3E93D0A5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" y="2727"/>
              <a:ext cx="411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7" name="Line 135">
              <a:extLst>
                <a:ext uri="{FF2B5EF4-FFF2-40B4-BE49-F238E27FC236}">
                  <a16:creationId xmlns:a16="http://schemas.microsoft.com/office/drawing/2014/main" id="{7554603C-2918-644F-B16F-65F336602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5" y="2728"/>
              <a:ext cx="159" cy="18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8" name="Line 136">
              <a:extLst>
                <a:ext uri="{FF2B5EF4-FFF2-40B4-BE49-F238E27FC236}">
                  <a16:creationId xmlns:a16="http://schemas.microsoft.com/office/drawing/2014/main" id="{70D18B06-EF84-654A-9167-4A147A8C9D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5" y="2732"/>
              <a:ext cx="344" cy="40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89" name="Line 137">
              <a:extLst>
                <a:ext uri="{FF2B5EF4-FFF2-40B4-BE49-F238E27FC236}">
                  <a16:creationId xmlns:a16="http://schemas.microsoft.com/office/drawing/2014/main" id="{A5FC0DE7-5365-0A4E-94C3-D4BA4A06F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2" y="2873"/>
              <a:ext cx="402" cy="47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0" name="Line 138">
              <a:extLst>
                <a:ext uri="{FF2B5EF4-FFF2-40B4-BE49-F238E27FC236}">
                  <a16:creationId xmlns:a16="http://schemas.microsoft.com/office/drawing/2014/main" id="{CE05010A-D7B2-7F49-9C19-E65B6C498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5" y="3063"/>
              <a:ext cx="414" cy="48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1" name="Line 139">
              <a:extLst>
                <a:ext uri="{FF2B5EF4-FFF2-40B4-BE49-F238E27FC236}">
                  <a16:creationId xmlns:a16="http://schemas.microsoft.com/office/drawing/2014/main" id="{0A4DAD69-1D5A-4141-BF00-6056687CE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272"/>
              <a:ext cx="242" cy="285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892" name="Line 140">
              <a:extLst>
                <a:ext uri="{FF2B5EF4-FFF2-40B4-BE49-F238E27FC236}">
                  <a16:creationId xmlns:a16="http://schemas.microsoft.com/office/drawing/2014/main" id="{794FB5C6-B784-AD44-8A9D-2026C53853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9" y="3463"/>
              <a:ext cx="80" cy="94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4903" name="Text Box 151">
              <a:extLst>
                <a:ext uri="{FF2B5EF4-FFF2-40B4-BE49-F238E27FC236}">
                  <a16:creationId xmlns:a16="http://schemas.microsoft.com/office/drawing/2014/main" id="{FD552C01-FE98-0C42-B5A3-151D0050E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9" y="3554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A1</a:t>
              </a:r>
            </a:p>
          </p:txBody>
        </p:sp>
        <p:sp>
          <p:nvSpPr>
            <p:cNvPr id="74904" name="Text Box 152">
              <a:extLst>
                <a:ext uri="{FF2B5EF4-FFF2-40B4-BE49-F238E27FC236}">
                  <a16:creationId xmlns:a16="http://schemas.microsoft.com/office/drawing/2014/main" id="{7AE3435A-3EAF-3346-85C2-C6F87DC4F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" y="3554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X</a:t>
              </a:r>
              <a:r>
                <a:rPr lang="fr-FR" baseline="-25000"/>
                <a:t>A2</a:t>
              </a:r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F15BA392-650E-BD41-B6DA-7FB7F1E9A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21</a:t>
            </a:r>
            <a:r>
              <a:rPr lang="fr-FR" altLang="fr-FR" sz="3200" kern="0" dirty="0"/>
              <a:t>	 Réactions compétitives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54">
            <a:extLst>
              <a:ext uri="{FF2B5EF4-FFF2-40B4-BE49-F238E27FC236}">
                <a16:creationId xmlns:a16="http://schemas.microsoft.com/office/drawing/2014/main" id="{C5019910-703E-6F47-B641-22C2000EC7DB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2056237"/>
            <a:ext cx="6000750" cy="3530600"/>
            <a:chOff x="736" y="1636"/>
            <a:chExt cx="3780" cy="2224"/>
          </a:xfrm>
        </p:grpSpPr>
        <p:sp>
          <p:nvSpPr>
            <p:cNvPr id="75782" name="Rectangle 6">
              <a:extLst>
                <a:ext uri="{FF2B5EF4-FFF2-40B4-BE49-F238E27FC236}">
                  <a16:creationId xmlns:a16="http://schemas.microsoft.com/office/drawing/2014/main" id="{4CD03E48-BB00-6642-916C-1BACE434F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754"/>
              <a:ext cx="1800" cy="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3" name="Text Box 7">
              <a:extLst>
                <a:ext uri="{FF2B5EF4-FFF2-40B4-BE49-F238E27FC236}">
                  <a16:creationId xmlns:a16="http://schemas.microsoft.com/office/drawing/2014/main" id="{10788775-F551-854E-805C-D4FC8F3C4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" y="348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0</a:t>
              </a:r>
            </a:p>
          </p:txBody>
        </p:sp>
        <p:sp>
          <p:nvSpPr>
            <p:cNvPr id="75784" name="Text Box 8">
              <a:extLst>
                <a:ext uri="{FF2B5EF4-FFF2-40B4-BE49-F238E27FC236}">
                  <a16:creationId xmlns:a16="http://schemas.microsoft.com/office/drawing/2014/main" id="{7309EA6D-FD1E-6244-9E35-B92D3C227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16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5785" name="Text Box 9">
              <a:extLst>
                <a:ext uri="{FF2B5EF4-FFF2-40B4-BE49-F238E27FC236}">
                  <a16:creationId xmlns:a16="http://schemas.microsoft.com/office/drawing/2014/main" id="{B525F880-B1AE-D944-8FCD-2B52FB9F9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4" y="35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1</a:t>
              </a:r>
            </a:p>
          </p:txBody>
        </p:sp>
        <p:sp>
          <p:nvSpPr>
            <p:cNvPr id="75786" name="Text Box 10">
              <a:extLst>
                <a:ext uri="{FF2B5EF4-FFF2-40B4-BE49-F238E27FC236}">
                  <a16:creationId xmlns:a16="http://schemas.microsoft.com/office/drawing/2014/main" id="{0B381DBD-C3B7-2B4D-9EF1-F0CBA6089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1904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Y</a:t>
              </a:r>
              <a:r>
                <a:rPr lang="fr-FR" baseline="-25000"/>
                <a:t>R/A</a:t>
              </a:r>
              <a:endParaRPr lang="fr-FR">
                <a:latin typeface="Symbol" charset="0"/>
              </a:endParaRPr>
            </a:p>
          </p:txBody>
        </p:sp>
        <p:sp>
          <p:nvSpPr>
            <p:cNvPr id="75788" name="Text Box 12">
              <a:extLst>
                <a:ext uri="{FF2B5EF4-FFF2-40B4-BE49-F238E27FC236}">
                  <a16:creationId xmlns:a16="http://schemas.microsoft.com/office/drawing/2014/main" id="{4CAC2F5D-779E-8F41-AC54-37DAC80D9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3556"/>
              <a:ext cx="5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/>
                <a:t>    X</a:t>
              </a:r>
              <a:r>
                <a:rPr lang="fr-FR" baseline="-25000"/>
                <a:t>A</a:t>
              </a:r>
            </a:p>
          </p:txBody>
        </p:sp>
        <p:sp>
          <p:nvSpPr>
            <p:cNvPr id="75817" name="Line 41">
              <a:extLst>
                <a:ext uri="{FF2B5EF4-FFF2-40B4-BE49-F238E27FC236}">
                  <a16:creationId xmlns:a16="http://schemas.microsoft.com/office/drawing/2014/main" id="{5DD26A6A-5915-274B-8409-984D6DD32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4" y="1760"/>
              <a:ext cx="1800" cy="1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18" name="Line 42">
              <a:extLst>
                <a:ext uri="{FF2B5EF4-FFF2-40B4-BE49-F238E27FC236}">
                  <a16:creationId xmlns:a16="http://schemas.microsoft.com/office/drawing/2014/main" id="{BDE6214E-F9A2-0846-9D28-5CE100F23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2344"/>
              <a:ext cx="1784" cy="120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19" name="Text Box 43">
              <a:extLst>
                <a:ext uri="{FF2B5EF4-FFF2-40B4-BE49-F238E27FC236}">
                  <a16:creationId xmlns:a16="http://schemas.microsoft.com/office/drawing/2014/main" id="{A0BC48E0-5740-504E-98AD-70E7BFC21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2226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0099FF"/>
                  </a:solidFill>
                </a:rPr>
                <a:t>n</a:t>
              </a:r>
              <a:r>
                <a:rPr lang="fr-FR" baseline="-25000">
                  <a:solidFill>
                    <a:srgbClr val="0099FF"/>
                  </a:solidFill>
                </a:rPr>
                <a:t>1</a:t>
              </a:r>
              <a:r>
                <a:rPr lang="fr-FR">
                  <a:solidFill>
                    <a:srgbClr val="0099FF"/>
                  </a:solidFill>
                </a:rPr>
                <a:t> = n</a:t>
              </a:r>
              <a:r>
                <a:rPr lang="fr-FR" baseline="-25000">
                  <a:solidFill>
                    <a:srgbClr val="0099FF"/>
                  </a:solidFill>
                </a:rPr>
                <a:t>2</a:t>
              </a:r>
              <a:r>
                <a:rPr lang="fr-FR">
                  <a:solidFill>
                    <a:srgbClr val="0099FF"/>
                  </a:solidFill>
                </a:rPr>
                <a:t> :</a:t>
              </a:r>
            </a:p>
          </p:txBody>
        </p:sp>
        <p:sp>
          <p:nvSpPr>
            <p:cNvPr id="75820" name="Line 44">
              <a:extLst>
                <a:ext uri="{FF2B5EF4-FFF2-40B4-BE49-F238E27FC236}">
                  <a16:creationId xmlns:a16="http://schemas.microsoft.com/office/drawing/2014/main" id="{D35440EE-04D9-5948-ABA0-3C0B67BF5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2576"/>
              <a:ext cx="1872" cy="3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20494" name="Object 45">
              <a:extLst>
                <a:ext uri="{FF2B5EF4-FFF2-40B4-BE49-F238E27FC236}">
                  <a16:creationId xmlns:a16="http://schemas.microsoft.com/office/drawing/2014/main" id="{E4081E32-1E56-4845-AF1C-611D6D7C5E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6" y="2972"/>
            <a:ext cx="110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0" name="Équation" r:id="rId3" imgW="40373300" imgH="18427700" progId="Equation.3">
                    <p:embed/>
                  </p:oleObj>
                </mc:Choice>
                <mc:Fallback>
                  <p:oleObj name="Équation" r:id="rId3" imgW="40373300" imgH="184277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" y="2972"/>
                          <a:ext cx="1104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22" name="Arc 46">
              <a:extLst>
                <a:ext uri="{FF2B5EF4-FFF2-40B4-BE49-F238E27FC236}">
                  <a16:creationId xmlns:a16="http://schemas.microsoft.com/office/drawing/2014/main" id="{98FC907D-7DA2-4346-9AD9-46F7154E993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60" y="3000"/>
              <a:ext cx="1784" cy="552"/>
            </a:xfrm>
            <a:custGeom>
              <a:avLst/>
              <a:gdLst>
                <a:gd name="T0" fmla="*/ 0 w 21600"/>
                <a:gd name="T1" fmla="*/ 0 h 21600"/>
                <a:gd name="T2" fmla="*/ 1784 w 21600"/>
                <a:gd name="T3" fmla="*/ 552 h 21600"/>
                <a:gd name="T4" fmla="*/ 0 w 21600"/>
                <a:gd name="T5" fmla="*/ 55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823" name="Arc 47">
              <a:extLst>
                <a:ext uri="{FF2B5EF4-FFF2-40B4-BE49-F238E27FC236}">
                  <a16:creationId xmlns:a16="http://schemas.microsoft.com/office/drawing/2014/main" id="{678CE8CC-2CF1-D64B-BB85-C2DB865BBD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8" y="3208"/>
              <a:ext cx="1752" cy="400"/>
            </a:xfrm>
            <a:custGeom>
              <a:avLst/>
              <a:gdLst>
                <a:gd name="T0" fmla="*/ 0 w 21255"/>
                <a:gd name="T1" fmla="*/ 0 h 21600"/>
                <a:gd name="T2" fmla="*/ 1752 w 21255"/>
                <a:gd name="T3" fmla="*/ 329 h 21600"/>
                <a:gd name="T4" fmla="*/ 0 w 21255"/>
                <a:gd name="T5" fmla="*/ 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55" h="21600" fill="none" extrusionOk="0">
                  <a:moveTo>
                    <a:pt x="0" y="-1"/>
                  </a:moveTo>
                  <a:cubicBezTo>
                    <a:pt x="10446" y="-1"/>
                    <a:pt x="19395" y="7475"/>
                    <a:pt x="21255" y="17754"/>
                  </a:cubicBezTo>
                </a:path>
                <a:path w="21255" h="21600" stroke="0" extrusionOk="0">
                  <a:moveTo>
                    <a:pt x="0" y="-1"/>
                  </a:moveTo>
                  <a:cubicBezTo>
                    <a:pt x="10446" y="-1"/>
                    <a:pt x="19395" y="7475"/>
                    <a:pt x="21255" y="17754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824" name="Text Box 48">
              <a:extLst>
                <a:ext uri="{FF2B5EF4-FFF2-40B4-BE49-F238E27FC236}">
                  <a16:creationId xmlns:a16="http://schemas.microsoft.com/office/drawing/2014/main" id="{03BD42BE-4258-D24E-BB49-521ED074D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3114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CC0000"/>
                  </a:solidFill>
                </a:rPr>
                <a:t>n</a:t>
              </a:r>
              <a:r>
                <a:rPr lang="fr-FR" baseline="-25000">
                  <a:solidFill>
                    <a:srgbClr val="CC0000"/>
                  </a:solidFill>
                </a:rPr>
                <a:t>1</a:t>
              </a:r>
              <a:r>
                <a:rPr lang="fr-FR">
                  <a:solidFill>
                    <a:srgbClr val="CC0000"/>
                  </a:solidFill>
                </a:rPr>
                <a:t> &gt; n</a:t>
              </a:r>
              <a:r>
                <a:rPr lang="fr-FR" baseline="-25000">
                  <a:solidFill>
                    <a:srgbClr val="CC0000"/>
                  </a:solidFill>
                </a:rPr>
                <a:t>2</a:t>
              </a:r>
              <a:r>
                <a:rPr lang="fr-FR">
                  <a:solidFill>
                    <a:srgbClr val="CC0000"/>
                  </a:solidFill>
                </a:rPr>
                <a:t> :</a:t>
              </a:r>
            </a:p>
          </p:txBody>
        </p:sp>
        <p:sp>
          <p:nvSpPr>
            <p:cNvPr id="75825" name="Text Box 49">
              <a:extLst>
                <a:ext uri="{FF2B5EF4-FFF2-40B4-BE49-F238E27FC236}">
                  <a16:creationId xmlns:a16="http://schemas.microsoft.com/office/drawing/2014/main" id="{B247743D-2A5F-BF47-BA7E-0EE2262B8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2866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>
                  <a:solidFill>
                    <a:srgbClr val="009900"/>
                  </a:solidFill>
                </a:rPr>
                <a:t>n</a:t>
              </a:r>
              <a:r>
                <a:rPr lang="fr-FR" baseline="-25000">
                  <a:solidFill>
                    <a:srgbClr val="009900"/>
                  </a:solidFill>
                </a:rPr>
                <a:t>1</a:t>
              </a:r>
              <a:r>
                <a:rPr lang="fr-FR">
                  <a:solidFill>
                    <a:srgbClr val="009900"/>
                  </a:solidFill>
                </a:rPr>
                <a:t> &lt; n</a:t>
              </a:r>
              <a:r>
                <a:rPr lang="fr-FR" baseline="-25000">
                  <a:solidFill>
                    <a:srgbClr val="009900"/>
                  </a:solidFill>
                </a:rPr>
                <a:t>2</a:t>
              </a:r>
              <a:r>
                <a:rPr lang="fr-FR">
                  <a:solidFill>
                    <a:srgbClr val="009900"/>
                  </a:solidFill>
                </a:rPr>
                <a:t> :</a:t>
              </a:r>
            </a:p>
          </p:txBody>
        </p:sp>
        <p:sp>
          <p:nvSpPr>
            <p:cNvPr id="75828" name="Line 52">
              <a:extLst>
                <a:ext uri="{FF2B5EF4-FFF2-40B4-BE49-F238E27FC236}">
                  <a16:creationId xmlns:a16="http://schemas.microsoft.com/office/drawing/2014/main" id="{E399DA48-8466-1142-985C-8DAB5092C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5" y="3207"/>
              <a:ext cx="609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829" name="Line 53">
              <a:extLst>
                <a:ext uri="{FF2B5EF4-FFF2-40B4-BE49-F238E27FC236}">
                  <a16:creationId xmlns:a16="http://schemas.microsoft.com/office/drawing/2014/main" id="{1770E9C3-C7B6-924B-8B52-83EAED6F8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7" y="3015"/>
              <a:ext cx="147" cy="34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5831" name="Oval 55">
            <a:extLst>
              <a:ext uri="{FF2B5EF4-FFF2-40B4-BE49-F238E27FC236}">
                <a16:creationId xmlns:a16="http://schemas.microsoft.com/office/drawing/2014/main" id="{EB306E07-2758-9A42-BCD0-D127C3591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846687"/>
            <a:ext cx="3035300" cy="21717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Le tracé de la courbe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expérimentale Y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R/A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 = f(X </a:t>
            </a:r>
            <a:r>
              <a:rPr lang="fr-FR" altLang="fr-FR" sz="2000" baseline="-250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permet de déterminer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la valeur relative des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ordre de réaction 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74C3E2D-380B-3648-9C65-7640A5017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kern="0" dirty="0"/>
              <a:t>22 Identification des ordres de réaction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3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6F0159ED-5D4E-B84A-917B-D665203A591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07226"/>
            <a:ext cx="8407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2800" dirty="0">
                <a:solidFill>
                  <a:srgbClr val="7030A0"/>
                </a:solidFill>
              </a:rPr>
              <a:t>(</a:t>
            </a:r>
            <a:r>
              <a:rPr lang="en-US" altLang="fr-FR" sz="2800" i="1" dirty="0">
                <a:solidFill>
                  <a:srgbClr val="7030A0"/>
                </a:solidFill>
              </a:rPr>
              <a:t>first order reactions in series</a:t>
            </a:r>
            <a:r>
              <a:rPr lang="fr-FR" altLang="fr-FR" sz="2800" dirty="0">
                <a:solidFill>
                  <a:srgbClr val="7030A0"/>
                </a:solidFill>
              </a:rPr>
              <a:t>)</a:t>
            </a:r>
            <a:r>
              <a:rPr lang="fr-FR" altLang="fr-FR" sz="3200" dirty="0">
                <a:solidFill>
                  <a:srgbClr val="7030A0"/>
                </a:solidFill>
              </a:rPr>
              <a:t>  </a:t>
            </a:r>
            <a:endParaRPr lang="fr-FR" altLang="fr-FR" dirty="0">
              <a:solidFill>
                <a:srgbClr val="7030A0"/>
              </a:solidFill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7B03638E-DBC8-4247-9C41-09F3692CE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2185518"/>
            <a:ext cx="780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A 	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Symbol" charset="0"/>
              </a:rPr>
              <a:t> 	R 	   	S 			 	</a:t>
            </a:r>
          </a:p>
        </p:txBody>
      </p:sp>
      <p:sp>
        <p:nvSpPr>
          <p:cNvPr id="76808" name="Rectangle 8">
            <a:extLst>
              <a:ext uri="{FF2B5EF4-FFF2-40B4-BE49-F238E27FC236}">
                <a16:creationId xmlns:a16="http://schemas.microsoft.com/office/drawing/2014/main" id="{002FCD29-4D1E-F54D-AA54-EB1C75CE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2674515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231	 Réacteur piston (ou fermé)  </a:t>
            </a:r>
          </a:p>
        </p:txBody>
      </p:sp>
      <p:grpSp>
        <p:nvGrpSpPr>
          <p:cNvPr id="76816" name="Group 16">
            <a:extLst>
              <a:ext uri="{FF2B5EF4-FFF2-40B4-BE49-F238E27FC236}">
                <a16:creationId xmlns:a16="http://schemas.microsoft.com/office/drawing/2014/main" id="{5110A0CE-0FB2-C84E-9B99-F09A332B50F5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3477794"/>
            <a:ext cx="3476629" cy="461963"/>
            <a:chOff x="402" y="2522"/>
            <a:chExt cx="2190" cy="291"/>
          </a:xfrm>
        </p:grpSpPr>
        <p:sp>
          <p:nvSpPr>
            <p:cNvPr id="76810" name="Text Box 10">
              <a:extLst>
                <a:ext uri="{FF2B5EF4-FFF2-40B4-BE49-F238E27FC236}">
                  <a16:creationId xmlns:a16="http://schemas.microsoft.com/office/drawing/2014/main" id="{49E4A358-8FA5-0740-AA12-1FD627A76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" y="2522"/>
              <a:ext cx="9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>
                  <a:latin typeface="Calibri" panose="020F0502020204030204" pitchFamily="34" charset="0"/>
                  <a:cs typeface="Calibri" panose="020F0502020204030204" pitchFamily="34" charset="0"/>
                </a:rPr>
                <a:t>Bilan sur A </a:t>
              </a:r>
            </a:p>
          </p:txBody>
        </p:sp>
        <p:sp>
          <p:nvSpPr>
            <p:cNvPr id="76811" name="Text Box 11">
              <a:extLst>
                <a:ext uri="{FF2B5EF4-FFF2-40B4-BE49-F238E27FC236}">
                  <a16:creationId xmlns:a16="http://schemas.microsoft.com/office/drawing/2014/main" id="{03EA3052-42BB-E843-9020-4ACE350B3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2" y="2522"/>
              <a:ext cx="10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A 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 = C</a:t>
              </a:r>
              <a:r>
                <a:rPr lang="fr-FR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ao</a:t>
              </a: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fr-FR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-k1</a:t>
              </a:r>
              <a:r>
                <a:rPr lang="fr-FR" baseline="30000" dirty="0">
                  <a:latin typeface="Symbol" pitchFamily="2" charset="2"/>
                  <a:cs typeface="Calibri" panose="020F0502020204030204" pitchFamily="34" charset="0"/>
                </a:rPr>
                <a:t>t </a:t>
              </a:r>
              <a:endParaRPr lang="fr-F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817" name="Group 17">
            <a:extLst>
              <a:ext uri="{FF2B5EF4-FFF2-40B4-BE49-F238E27FC236}">
                <a16:creationId xmlns:a16="http://schemas.microsoft.com/office/drawing/2014/main" id="{9B14A378-2AC5-6145-8B45-1C7F92B0E331}"/>
              </a:ext>
            </a:extLst>
          </p:cNvPr>
          <p:cNvGrpSpPr>
            <a:grpSpLocks/>
          </p:cNvGrpSpPr>
          <p:nvPr/>
        </p:nvGrpSpPr>
        <p:grpSpPr bwMode="auto">
          <a:xfrm>
            <a:off x="630238" y="3976265"/>
            <a:ext cx="5630862" cy="800100"/>
            <a:chOff x="405" y="2796"/>
            <a:chExt cx="3547" cy="504"/>
          </a:xfrm>
        </p:grpSpPr>
        <p:sp>
          <p:nvSpPr>
            <p:cNvPr id="76812" name="Text Box 12">
              <a:extLst>
                <a:ext uri="{FF2B5EF4-FFF2-40B4-BE49-F238E27FC236}">
                  <a16:creationId xmlns:a16="http://schemas.microsoft.com/office/drawing/2014/main" id="{850CB737-2176-0D45-88CD-33D89E034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" y="2874"/>
              <a:ext cx="9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>
                  <a:latin typeface="Calibri" panose="020F0502020204030204" pitchFamily="34" charset="0"/>
                  <a:cs typeface="Calibri" panose="020F0502020204030204" pitchFamily="34" charset="0"/>
                </a:rPr>
                <a:t>Bilan sur R </a:t>
              </a:r>
            </a:p>
          </p:txBody>
        </p:sp>
        <p:graphicFrame>
          <p:nvGraphicFramePr>
            <p:cNvPr id="21514" name="Object 13">
              <a:extLst>
                <a:ext uri="{FF2B5EF4-FFF2-40B4-BE49-F238E27FC236}">
                  <a16:creationId xmlns:a16="http://schemas.microsoft.com/office/drawing/2014/main" id="{6A2D990C-1C57-3B4E-9663-A7977927E4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2" y="2796"/>
            <a:ext cx="240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7" name="Équation" r:id="rId3" imgW="87769700" imgH="18427700" progId="Equation.3">
                    <p:embed/>
                  </p:oleObj>
                </mc:Choice>
                <mc:Fallback>
                  <p:oleObj name="Équation" r:id="rId3" imgW="87769700" imgH="184277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2" y="2796"/>
                          <a:ext cx="240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823" name="Group 23">
            <a:extLst>
              <a:ext uri="{FF2B5EF4-FFF2-40B4-BE49-F238E27FC236}">
                <a16:creationId xmlns:a16="http://schemas.microsoft.com/office/drawing/2014/main" id="{D01030BF-5C73-B846-BCAE-1D35DD48E9C2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4795415"/>
            <a:ext cx="6951662" cy="863600"/>
            <a:chOff x="405" y="3256"/>
            <a:chExt cx="4379" cy="544"/>
          </a:xfrm>
        </p:grpSpPr>
        <p:sp>
          <p:nvSpPr>
            <p:cNvPr id="76819" name="Text Box 19">
              <a:extLst>
                <a:ext uri="{FF2B5EF4-FFF2-40B4-BE49-F238E27FC236}">
                  <a16:creationId xmlns:a16="http://schemas.microsoft.com/office/drawing/2014/main" id="{F44D6270-AD07-5746-88CB-A90BA417C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" y="3354"/>
              <a:ext cx="9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>
                  <a:latin typeface="Calibri" panose="020F0502020204030204" pitchFamily="34" charset="0"/>
                  <a:cs typeface="Calibri" panose="020F0502020204030204" pitchFamily="34" charset="0"/>
                </a:rPr>
                <a:t>Bilan sur S </a:t>
              </a:r>
            </a:p>
          </p:txBody>
        </p:sp>
        <p:graphicFrame>
          <p:nvGraphicFramePr>
            <p:cNvPr id="21512" name="Object 20">
              <a:extLst>
                <a:ext uri="{FF2B5EF4-FFF2-40B4-BE49-F238E27FC236}">
                  <a16:creationId xmlns:a16="http://schemas.microsoft.com/office/drawing/2014/main" id="{4C787D2A-5CB9-124D-95C6-FA1004D7BB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2" y="3256"/>
            <a:ext cx="323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8" name="Equation" r:id="rId5" imgW="118198900" imgH="19900900" progId="Equation.3">
                    <p:embed/>
                  </p:oleObj>
                </mc:Choice>
                <mc:Fallback>
                  <p:oleObj name="Equation" r:id="rId5" imgW="118198900" imgH="199009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2" y="3256"/>
                          <a:ext cx="3232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F757D4D-DE12-6049-B38B-DA1A858E4B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5CAF3FB8-8D31-5641-8C63-003C96994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2640300"/>
            <a:ext cx="398218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Soit le système de réactions: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A 	+ 	B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C 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B 	+ 	C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R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A 	+ 	C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S</a:t>
            </a:r>
          </a:p>
          <a:p>
            <a:pPr algn="l"/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A 	+ 	R 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T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</a:p>
        </p:txBody>
      </p:sp>
      <p:grpSp>
        <p:nvGrpSpPr>
          <p:cNvPr id="18439" name="Group 7">
            <a:extLst>
              <a:ext uri="{FF2B5EF4-FFF2-40B4-BE49-F238E27FC236}">
                <a16:creationId xmlns:a16="http://schemas.microsoft.com/office/drawing/2014/main" id="{5ECCED0B-3E72-B94C-ADF3-253BC56E5C1B}"/>
              </a:ext>
            </a:extLst>
          </p:cNvPr>
          <p:cNvGrpSpPr>
            <a:grpSpLocks/>
          </p:cNvGrpSpPr>
          <p:nvPr/>
        </p:nvGrpSpPr>
        <p:grpSpPr bwMode="auto">
          <a:xfrm>
            <a:off x="4406901" y="1494125"/>
            <a:ext cx="3983038" cy="2273300"/>
            <a:chOff x="2880" y="1768"/>
            <a:chExt cx="2509" cy="1432"/>
          </a:xfrm>
        </p:grpSpPr>
        <p:sp>
          <p:nvSpPr>
            <p:cNvPr id="18437" name="AutoShape 5">
              <a:extLst>
                <a:ext uri="{FF2B5EF4-FFF2-40B4-BE49-F238E27FC236}">
                  <a16:creationId xmlns:a16="http://schemas.microsoft.com/office/drawing/2014/main" id="{7520CD63-F3F3-C54C-9C8B-65C1CCB6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768"/>
              <a:ext cx="2456" cy="1432"/>
            </a:xfrm>
            <a:prstGeom prst="wedgeRoundRectCallout">
              <a:avLst>
                <a:gd name="adj1" fmla="val -43731"/>
                <a:gd name="adj2" fmla="val 63759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8438" name="Text Box 6">
              <a:extLst>
                <a:ext uri="{FF2B5EF4-FFF2-40B4-BE49-F238E27FC236}">
                  <a16:creationId xmlns:a16="http://schemas.microsoft.com/office/drawing/2014/main" id="{94C5A3B8-29D0-EB48-B60C-50FA2BD0E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1857"/>
              <a:ext cx="2443" cy="1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A et B sont des réactifs.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 est le produit recherché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C est un intermédiaire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S et </a:t>
              </a:r>
              <a:r>
                <a:rPr lang="fr-FR" altLang="fr-FR" sz="2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sont des produits parasites </a:t>
              </a:r>
            </a:p>
            <a:p>
              <a:pPr algn="l"/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S vient d</a:t>
              </a:r>
              <a:r>
                <a:rPr lang="ja-JP" altLang="fr-FR" sz="2000" i="1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une réaction compétitive </a:t>
              </a:r>
            </a:p>
            <a:p>
              <a:pPr algn="l"/>
              <a:r>
                <a:rPr lang="fr-FR" altLang="fr-FR" sz="2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fr-FR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vient d</a:t>
              </a:r>
              <a:r>
                <a:rPr lang="ja-JP" altLang="fr-FR" sz="2000" i="1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une réaction consécutive </a:t>
              </a:r>
              <a:endParaRPr lang="fr-FR" altLang="fr-FR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440" name="Text Box 8">
            <a:extLst>
              <a:ext uri="{FF2B5EF4-FFF2-40B4-BE49-F238E27FC236}">
                <a16:creationId xmlns:a16="http://schemas.microsoft.com/office/drawing/2014/main" id="{E1EE803D-E676-154E-8132-4977F78B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988" y="4786600"/>
            <a:ext cx="4032250" cy="860425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054100" algn="l"/>
                <a:tab pos="1524000" algn="l"/>
                <a:tab pos="2578100" algn="l"/>
                <a:tab pos="3530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Réaction principale: </a:t>
            </a:r>
          </a:p>
          <a:p>
            <a:pPr algn="l"/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</a:rPr>
              <a:t>	A 	+ 	2 B 	</a:t>
            </a:r>
            <a:r>
              <a:rPr lang="fr-FR" altLang="fr-FR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 	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0316ED-B910-D24A-B02F-76F636ED6290}"/>
              </a:ext>
            </a:extLst>
          </p:cNvPr>
          <p:cNvSpPr txBox="1"/>
          <p:nvPr/>
        </p:nvSpPr>
        <p:spPr>
          <a:xfrm>
            <a:off x="214313" y="1696390"/>
            <a:ext cx="29504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5031A9-887E-E445-ABA3-0EA21B82084F}"/>
              </a:ext>
            </a:extLst>
          </p:cNvPr>
          <p:cNvSpPr txBox="1"/>
          <p:nvPr/>
        </p:nvSpPr>
        <p:spPr>
          <a:xfrm>
            <a:off x="184975" y="3723810"/>
            <a:ext cx="29498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A00A08-E14A-424C-B990-D2CBBDDA1886}"/>
              </a:ext>
            </a:extLst>
          </p:cNvPr>
          <p:cNvSpPr/>
          <p:nvPr/>
        </p:nvSpPr>
        <p:spPr>
          <a:xfrm>
            <a:off x="-127419" y="1844983"/>
            <a:ext cx="9061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fr-FR" b="1" dirty="0">
              <a:solidFill>
                <a:srgbClr val="C00000"/>
              </a:solidFill>
            </a:endParaRPr>
          </a:p>
          <a:p>
            <a:pPr algn="l"/>
            <a:r>
              <a:rPr lang="fr-FR" dirty="0"/>
              <a:t>     Q C</a:t>
            </a:r>
            <a:r>
              <a:rPr lang="fr-FR" baseline="-25000" dirty="0"/>
              <a:t>A</a:t>
            </a:r>
            <a:r>
              <a:rPr lang="fr-FR" dirty="0"/>
              <a:t>    -     k</a:t>
            </a:r>
            <a:r>
              <a:rPr lang="fr-FR" baseline="-25000" dirty="0"/>
              <a:t>1</a:t>
            </a:r>
            <a:r>
              <a:rPr lang="fr-FR" dirty="0"/>
              <a:t> C</a:t>
            </a:r>
            <a:r>
              <a:rPr lang="fr-FR" baseline="-25000" dirty="0"/>
              <a:t>A</a:t>
            </a:r>
            <a:r>
              <a:rPr lang="fr-FR" dirty="0"/>
              <a:t> </a:t>
            </a:r>
            <a:r>
              <a:rPr lang="fr-FR" dirty="0" err="1"/>
              <a:t>dV</a:t>
            </a:r>
            <a:r>
              <a:rPr lang="fr-FR" dirty="0"/>
              <a:t>      =       Q C</a:t>
            </a:r>
            <a:r>
              <a:rPr lang="fr-FR" baseline="-25000" dirty="0"/>
              <a:t>A</a:t>
            </a:r>
            <a:r>
              <a:rPr lang="fr-FR" dirty="0"/>
              <a:t> + Q </a:t>
            </a:r>
            <a:r>
              <a:rPr lang="fr-FR" dirty="0" err="1"/>
              <a:t>dC</a:t>
            </a:r>
            <a:r>
              <a:rPr lang="fr-FR" baseline="-25000" dirty="0" err="1"/>
              <a:t>A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6761455-B431-9B4A-982D-81D759BB97C6}"/>
                  </a:ext>
                </a:extLst>
              </p:cNvPr>
              <p:cNvSpPr txBox="1"/>
              <p:nvPr/>
            </p:nvSpPr>
            <p:spPr>
              <a:xfrm>
                <a:off x="1424975" y="2805936"/>
                <a:ext cx="2530372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Ao</m:t>
                          </m:r>
                        </m:sub>
                      </m:sSub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6761455-B431-9B4A-982D-81D759BB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75" y="2805936"/>
                <a:ext cx="2530372" cy="478080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8200487-6806-9C46-B5CD-177FA662B7DE}"/>
              </a:ext>
            </a:extLst>
          </p:cNvPr>
          <p:cNvSpPr/>
          <p:nvPr/>
        </p:nvSpPr>
        <p:spPr>
          <a:xfrm>
            <a:off x="0" y="4036473"/>
            <a:ext cx="7400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b="1" dirty="0">
              <a:solidFill>
                <a:srgbClr val="C00000"/>
              </a:solidFill>
            </a:endParaRPr>
          </a:p>
          <a:p>
            <a:r>
              <a:rPr lang="fr-FR" dirty="0"/>
              <a:t> Q C</a:t>
            </a:r>
            <a:r>
              <a:rPr lang="fr-FR" baseline="-25000" dirty="0"/>
              <a:t>R</a:t>
            </a:r>
            <a:r>
              <a:rPr lang="fr-FR" dirty="0"/>
              <a:t>   +    k</a:t>
            </a:r>
            <a:r>
              <a:rPr lang="fr-FR" baseline="-25000" dirty="0"/>
              <a:t>1</a:t>
            </a:r>
            <a:r>
              <a:rPr lang="fr-FR" dirty="0"/>
              <a:t> C</a:t>
            </a:r>
            <a:r>
              <a:rPr lang="fr-FR" baseline="-25000" dirty="0"/>
              <a:t>A</a:t>
            </a:r>
            <a:r>
              <a:rPr lang="fr-FR" dirty="0"/>
              <a:t> </a:t>
            </a:r>
            <a:r>
              <a:rPr lang="fr-FR" dirty="0" err="1"/>
              <a:t>dV</a:t>
            </a:r>
            <a:r>
              <a:rPr lang="fr-FR" dirty="0"/>
              <a:t>   -  k</a:t>
            </a:r>
            <a:r>
              <a:rPr lang="fr-FR" baseline="-25000" dirty="0"/>
              <a:t>2</a:t>
            </a:r>
            <a:r>
              <a:rPr lang="fr-FR" dirty="0"/>
              <a:t> C</a:t>
            </a:r>
            <a:r>
              <a:rPr lang="fr-FR" baseline="-25000" dirty="0"/>
              <a:t>R</a:t>
            </a:r>
            <a:r>
              <a:rPr lang="fr-FR" dirty="0"/>
              <a:t> </a:t>
            </a:r>
            <a:r>
              <a:rPr lang="fr-FR" dirty="0" err="1"/>
              <a:t>dV</a:t>
            </a:r>
            <a:r>
              <a:rPr lang="fr-FR" dirty="0"/>
              <a:t>     =     Q C</a:t>
            </a:r>
            <a:r>
              <a:rPr lang="fr-FR" baseline="-25000" dirty="0"/>
              <a:t>R</a:t>
            </a:r>
            <a:r>
              <a:rPr lang="fr-FR" dirty="0"/>
              <a:t> + Q </a:t>
            </a:r>
            <a:r>
              <a:rPr lang="fr-FR" dirty="0" err="1"/>
              <a:t>dC</a:t>
            </a:r>
            <a:r>
              <a:rPr lang="fr-FR" baseline="-25000" dirty="0" err="1"/>
              <a:t>R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5E03CF1-9C3F-B64B-B83D-BDA9608FC251}"/>
                  </a:ext>
                </a:extLst>
              </p:cNvPr>
              <p:cNvSpPr txBox="1"/>
              <p:nvPr/>
            </p:nvSpPr>
            <p:spPr>
              <a:xfrm>
                <a:off x="950152" y="4963519"/>
                <a:ext cx="3678571" cy="795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</a:rPr>
                            <m:t>t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dirty="0" smtClean="0"/>
                        <m:t>−  </m:t>
                      </m:r>
                      <m:r>
                        <m:rPr>
                          <m:nor/>
                        </m:rPr>
                        <a:rPr lang="fr-FR" dirty="0" smtClean="0"/>
                        <m:t>k</m:t>
                      </m:r>
                      <m:r>
                        <m:rPr>
                          <m:nor/>
                        </m:rPr>
                        <a:rPr lang="fr-FR" baseline="-25000" dirty="0" smtClean="0"/>
                        <m:t>2</m:t>
                      </m:r>
                      <m:r>
                        <m:rPr>
                          <m:nor/>
                        </m:rPr>
                        <a:rPr lang="fr-FR" dirty="0" smtClean="0"/>
                        <m:t> </m:t>
                      </m:r>
                      <m:r>
                        <m:rPr>
                          <m:nor/>
                        </m:rPr>
                        <a:rPr lang="fr-FR" dirty="0" smtClean="0"/>
                        <m:t>CR</m:t>
                      </m:r>
                      <m:r>
                        <m:rPr>
                          <m:nor/>
                        </m:rPr>
                        <a:rPr lang="fr-FR" dirty="0" smtClean="0"/>
                        <m:t>  +  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k</m:t>
                      </m:r>
                      <m:r>
                        <m:rPr>
                          <m:nor/>
                        </m:rPr>
                        <a:rPr lang="fr-FR" baseline="-25000" dirty="0">
                          <a:solidFill>
                            <a:prstClr val="black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CA</m:t>
                      </m:r>
                      <m:r>
                        <m:rPr>
                          <m:nor/>
                        </m:rPr>
                        <a:rPr lang="fr-FR" b="0" i="0" dirty="0" smtClean="0">
                          <a:solidFill>
                            <a:prstClr val="black"/>
                          </a:solidFill>
                        </a:rPr>
                        <m:t> </m:t>
                      </m:r>
                    </m:oMath>
                  </m:oMathPara>
                </a14:m>
                <a:endParaRPr lang="fr-FR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5E03CF1-9C3F-B64B-B83D-BDA9608F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2" y="4963519"/>
                <a:ext cx="3678571" cy="795987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0316ED-B910-D24A-B02F-76F636ED6290}"/>
              </a:ext>
            </a:extLst>
          </p:cNvPr>
          <p:cNvSpPr txBox="1"/>
          <p:nvPr/>
        </p:nvSpPr>
        <p:spPr>
          <a:xfrm>
            <a:off x="214313" y="1426566"/>
            <a:ext cx="29498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F820ACB-3716-7246-AB50-C8692696A575}"/>
                  </a:ext>
                </a:extLst>
              </p:cNvPr>
              <p:cNvSpPr txBox="1"/>
              <p:nvPr/>
            </p:nvSpPr>
            <p:spPr>
              <a:xfrm>
                <a:off x="351772" y="1920724"/>
                <a:ext cx="3678571" cy="795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</a:rPr>
                            <m:t>t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dirty="0" smtClean="0"/>
                        <m:t>−  </m:t>
                      </m:r>
                      <m:r>
                        <m:rPr>
                          <m:nor/>
                        </m:rPr>
                        <a:rPr lang="fr-FR" dirty="0" smtClean="0"/>
                        <m:t>k</m:t>
                      </m:r>
                      <m:r>
                        <m:rPr>
                          <m:nor/>
                        </m:rPr>
                        <a:rPr lang="fr-FR" baseline="-25000" dirty="0" smtClean="0"/>
                        <m:t>2</m:t>
                      </m:r>
                      <m:r>
                        <m:rPr>
                          <m:nor/>
                        </m:rPr>
                        <a:rPr lang="fr-FR" dirty="0" smtClean="0"/>
                        <m:t> </m:t>
                      </m:r>
                      <m:r>
                        <m:rPr>
                          <m:nor/>
                        </m:rPr>
                        <a:rPr lang="fr-FR" dirty="0" smtClean="0"/>
                        <m:t>CR</m:t>
                      </m:r>
                      <m:r>
                        <m:rPr>
                          <m:nor/>
                        </m:rPr>
                        <a:rPr lang="fr-FR" dirty="0" smtClean="0"/>
                        <m:t>  +  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k</m:t>
                      </m:r>
                      <m:r>
                        <m:rPr>
                          <m:nor/>
                        </m:rPr>
                        <a:rPr lang="fr-FR" baseline="-25000" dirty="0">
                          <a:solidFill>
                            <a:prstClr val="black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dirty="0">
                          <a:solidFill>
                            <a:prstClr val="black"/>
                          </a:solidFill>
                        </a:rPr>
                        <m:t>CA</m:t>
                      </m:r>
                      <m:r>
                        <m:rPr>
                          <m:nor/>
                        </m:rPr>
                        <a:rPr lang="fr-FR" b="0" i="0" dirty="0" smtClean="0">
                          <a:solidFill>
                            <a:prstClr val="black"/>
                          </a:solidFill>
                        </a:rPr>
                        <m:t> </m:t>
                      </m:r>
                    </m:oMath>
                  </m:oMathPara>
                </a14:m>
                <a:endParaRPr lang="fr-FR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F820ACB-3716-7246-AB50-C8692696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2" y="1920724"/>
                <a:ext cx="3678571" cy="79598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96DA43F-FB8D-634A-87B3-7C6CE6D86732}"/>
                  </a:ext>
                </a:extLst>
              </p:cNvPr>
              <p:cNvSpPr txBox="1"/>
              <p:nvPr/>
            </p:nvSpPr>
            <p:spPr>
              <a:xfrm>
                <a:off x="0" y="2697146"/>
                <a:ext cx="9144000" cy="337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Solution générale de l’équation sans second membre: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smtClean="0">
                        <a:latin typeface="Cambria Math" panose="02040503050406030204" pitchFamily="18" charset="0"/>
                      </a:rPr>
                      <m:t>B</m:t>
                    </m:r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Solution particulière de l’équation avec second membre: 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Alors D vérifie: </a:t>
                </a: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	- D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 -k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+ 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>
                            <a:solidFill>
                              <a:prstClr val="black"/>
                            </a:solidFill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D’où  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96DA43F-FB8D-634A-87B3-7C6CE6D86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7146"/>
                <a:ext cx="9144000" cy="3375026"/>
              </a:xfrm>
              <a:prstGeom prst="rect">
                <a:avLst/>
              </a:prstGeom>
              <a:blipFill>
                <a:blip r:embed="rId3"/>
                <a:stretch>
                  <a:fillRect l="-972" t="-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6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15CC55-9E9B-AF44-BDFB-9304B28E3EE7}"/>
                  </a:ext>
                </a:extLst>
              </p:cNvPr>
              <p:cNvSpPr/>
              <p:nvPr/>
            </p:nvSpPr>
            <p:spPr>
              <a:xfrm>
                <a:off x="217410" y="1707925"/>
                <a:ext cx="7967220" cy="1785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 la somme de l’équation générale sans second membre et de la solution particulière: </a:t>
                </a: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smtClean="0">
                        <a:latin typeface="Cambria Math" panose="02040503050406030204" pitchFamily="18" charset="0"/>
                      </a:rPr>
                      <m:t>B</m:t>
                    </m:r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15CC55-9E9B-AF44-BDFB-9304B28E3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0" y="1707925"/>
                <a:ext cx="7967220" cy="1785938"/>
              </a:xfrm>
              <a:prstGeom prst="rect">
                <a:avLst/>
              </a:prstGeom>
              <a:blipFill>
                <a:blip r:embed="rId2"/>
                <a:stretch>
                  <a:fillRect l="-1115" t="-2113" b="-28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C4FE7C0-5CAA-1D4E-9BC3-B9676797CBB9}"/>
                  </a:ext>
                </a:extLst>
              </p:cNvPr>
              <p:cNvSpPr txBox="1"/>
              <p:nvPr/>
            </p:nvSpPr>
            <p:spPr>
              <a:xfrm>
                <a:off x="1338416" y="3663812"/>
                <a:ext cx="4538807" cy="677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 </a:t>
                </a:r>
                <a:r>
                  <a:rPr lang="fr-FR" dirty="0" err="1">
                    <a:latin typeface="Symbol" pitchFamily="2" charset="2"/>
                    <a:cs typeface="Calibri" panose="020F0502020204030204" pitchFamily="34" charset="0"/>
                  </a:rPr>
                  <a:t>t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0, 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soit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nor/>
                      </m:rPr>
                      <a:rPr lang="fr-FR" b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C4FE7C0-5CAA-1D4E-9BC3-B9676797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16" y="3663812"/>
                <a:ext cx="4538807" cy="677943"/>
              </a:xfrm>
              <a:prstGeom prst="rect">
                <a:avLst/>
              </a:prstGeom>
              <a:blipFill>
                <a:blip r:embed="rId3"/>
                <a:stretch>
                  <a:fillRect l="-1393" b="-92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4D5BD-3F86-3F45-9331-DFE91AB9B0A2}"/>
                  </a:ext>
                </a:extLst>
              </p:cNvPr>
              <p:cNvSpPr/>
              <p:nvPr/>
            </p:nvSpPr>
            <p:spPr>
              <a:xfrm>
                <a:off x="1691205" y="4666624"/>
                <a:ext cx="3654911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dirty="0" smtClean="0">
                                <a:latin typeface="Symbol" pitchFamily="2" charset="2"/>
                                <a:cs typeface="Calibri" panose="020F050202020403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− </m:t>
                        </m:r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dirty="0" smtClean="0">
                                <a:latin typeface="Symbol" pitchFamily="2" charset="2"/>
                                <a:cs typeface="Calibri" panose="020F0502020204030204" pitchFamily="34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4D5BD-3F86-3F45-9331-DFE91AB9B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05" y="4666624"/>
                <a:ext cx="3654911" cy="677943"/>
              </a:xfrm>
              <a:prstGeom prst="rect">
                <a:avLst/>
              </a:prstGeom>
              <a:blipFill>
                <a:blip r:embed="rId4"/>
                <a:stretch>
                  <a:fillRect l="-1730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2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260FA3F-8858-F447-BF26-3BCA3824EE0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14313" y="1881184"/>
            <a:ext cx="8758237" cy="4114800"/>
          </a:xfrm>
          <a:prstGeom prst="rect">
            <a:avLst/>
          </a:prstGeom>
          <a:blipFill>
            <a:blip r:embed="rId2"/>
            <a:stretch>
              <a:fillRect l="-1013" t="-923" b="-1538"/>
            </a:stretch>
          </a:blipFill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00"/>
              </a:buClr>
              <a:buFont typeface="Symbol" pitchFamily="2" charset="2"/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Symbol" pitchFamily="2" charset="2"/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fr-FR" kern="0">
                <a:noFill/>
              </a:rPr>
              <a:t> 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9FAD7A-3EB0-0E4A-805E-7C51CB68BCF6}"/>
              </a:ext>
            </a:extLst>
          </p:cNvPr>
          <p:cNvSpPr txBox="1"/>
          <p:nvPr/>
        </p:nvSpPr>
        <p:spPr>
          <a:xfrm>
            <a:off x="210237" y="1951220"/>
            <a:ext cx="289803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de matière sur 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88BD5D-D00A-624C-8696-4306256F4A37}"/>
              </a:ext>
            </a:extLst>
          </p:cNvPr>
          <p:cNvSpPr txBox="1"/>
          <p:nvPr/>
        </p:nvSpPr>
        <p:spPr>
          <a:xfrm>
            <a:off x="129028" y="3386979"/>
            <a:ext cx="29792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Par intégration simple: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A167E7-8412-8B47-B320-1331FCD606D1}"/>
              </a:ext>
            </a:extLst>
          </p:cNvPr>
          <p:cNvSpPr txBox="1"/>
          <p:nvPr/>
        </p:nvSpPr>
        <p:spPr>
          <a:xfrm>
            <a:off x="54078" y="5468828"/>
            <a:ext cx="7665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Pour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00587F-9557-9C43-B8FC-03CE1D6AF559}"/>
              </a:ext>
            </a:extLst>
          </p:cNvPr>
          <p:cNvSpPr txBox="1"/>
          <p:nvPr/>
        </p:nvSpPr>
        <p:spPr>
          <a:xfrm>
            <a:off x="129028" y="4907764"/>
            <a:ext cx="8174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Alors</a:t>
            </a:r>
          </a:p>
        </p:txBody>
      </p:sp>
    </p:spTree>
    <p:extLst>
      <p:ext uri="{BB962C8B-B14F-4D97-AF65-F5344CB8AC3E}">
        <p14:creationId xmlns:p14="http://schemas.microsoft.com/office/powerpoint/2010/main" val="34534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3" name="Rectangle 15">
            <a:extLst>
              <a:ext uri="{FF2B5EF4-FFF2-40B4-BE49-F238E27FC236}">
                <a16:creationId xmlns:a16="http://schemas.microsoft.com/office/drawing/2014/main" id="{BDFA270F-2124-BB4B-8FC1-ABC08A6C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317578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2311 Rendement relatif différentiel</a:t>
            </a:r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2530" name="Object 16">
            <a:extLst>
              <a:ext uri="{FF2B5EF4-FFF2-40B4-BE49-F238E27FC236}">
                <a16:creationId xmlns:a16="http://schemas.microsoft.com/office/drawing/2014/main" id="{B15B0E87-95D1-C54A-AC93-B7C9C8BEE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006902"/>
              </p:ext>
            </p:extLst>
          </p:nvPr>
        </p:nvGraphicFramePr>
        <p:xfrm>
          <a:off x="1103313" y="2071975"/>
          <a:ext cx="53609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Équation" r:id="rId3" imgW="123469400" imgH="20193000" progId="Equation.3">
                  <p:embed/>
                </p:oleObj>
              </mc:Choice>
              <mc:Fallback>
                <p:oleObj name="Équation" r:id="rId3" imgW="123469400" imgH="20193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071975"/>
                        <a:ext cx="53609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20">
            <a:extLst>
              <a:ext uri="{FF2B5EF4-FFF2-40B4-BE49-F238E27FC236}">
                <a16:creationId xmlns:a16="http://schemas.microsoft.com/office/drawing/2014/main" id="{7FBE3D58-BEA7-644D-9E9E-6689E9641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5" name="Rectangle 17">
            <a:extLst>
              <a:ext uri="{FF2B5EF4-FFF2-40B4-BE49-F238E27FC236}">
                <a16:creationId xmlns:a16="http://schemas.microsoft.com/office/drawing/2014/main" id="{A8590053-7C0E-A64C-BF3B-0EC7AD136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019378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1333500" indent="-1333500" algn="l" defTabSz="762000">
              <a:tabLst>
                <a:tab pos="762000" algn="l"/>
              </a:tabLst>
              <a:defRPr/>
            </a:pP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lang="fr-FR" sz="2000" dirty="0">
                <a:solidFill>
                  <a:schemeClr val="bg2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2312 Taux de produit utile maximal</a:t>
            </a:r>
            <a:r>
              <a:rPr lang="fr-FR" dirty="0">
                <a:solidFill>
                  <a:srgbClr val="0099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78872" name="Group 24">
            <a:extLst>
              <a:ext uri="{FF2B5EF4-FFF2-40B4-BE49-F238E27FC236}">
                <a16:creationId xmlns:a16="http://schemas.microsoft.com/office/drawing/2014/main" id="{9D1A8C5D-2D71-F640-A47F-C20CC1574F78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3762328"/>
            <a:ext cx="7483475" cy="2114550"/>
            <a:chOff x="558" y="2516"/>
            <a:chExt cx="4714" cy="1332"/>
          </a:xfrm>
        </p:grpSpPr>
        <p:sp>
          <p:nvSpPr>
            <p:cNvPr id="78866" name="Text Box 18">
              <a:extLst>
                <a:ext uri="{FF2B5EF4-FFF2-40B4-BE49-F238E27FC236}">
                  <a16:creationId xmlns:a16="http://schemas.microsoft.com/office/drawing/2014/main" id="{3BF89983-7F1E-1940-AFFA-B496FE4DB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264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fr-F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867" name="Rectangle 19">
              <a:extLst>
                <a:ext uri="{FF2B5EF4-FFF2-40B4-BE49-F238E27FC236}">
                  <a16:creationId xmlns:a16="http://schemas.microsoft.com/office/drawing/2014/main" id="{0954A8BD-786F-3D40-A1F6-D93F82E53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" y="2516"/>
              <a:ext cx="16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Y</a:t>
              </a:r>
              <a:r>
                <a:rPr lang="fr-FR" baseline="-25000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R/A</a:t>
              </a: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est maximal si: </a:t>
              </a:r>
              <a:endParaRPr lang="fr-FR" baseline="-250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22536" name="Object 21">
              <a:extLst>
                <a:ext uri="{FF2B5EF4-FFF2-40B4-BE49-F238E27FC236}">
                  <a16:creationId xmlns:a16="http://schemas.microsoft.com/office/drawing/2014/main" id="{5BD919BF-A372-8848-BC81-6816BBEAB6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6" y="2804"/>
            <a:ext cx="284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0" name="Équation" r:id="rId7" imgW="103860600" imgH="18427700" progId="Equation.3">
                    <p:embed/>
                  </p:oleObj>
                </mc:Choice>
                <mc:Fallback>
                  <p:oleObj name="Équation" r:id="rId7" imgW="103860600" imgH="18427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6" y="2804"/>
                          <a:ext cx="284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7" name="Object 22">
              <a:extLst>
                <a:ext uri="{FF2B5EF4-FFF2-40B4-BE49-F238E27FC236}">
                  <a16:creationId xmlns:a16="http://schemas.microsoft.com/office/drawing/2014/main" id="{6A3E7365-27E2-8242-A655-418D52B273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5" y="3160"/>
            <a:ext cx="4417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1" name="Équation" r:id="rId9" imgW="161493200" imgH="25158700" progId="Equation.3">
                    <p:embed/>
                  </p:oleObj>
                </mc:Choice>
                <mc:Fallback>
                  <p:oleObj name="Équation" r:id="rId9" imgW="161493200" imgH="251587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5" y="3160"/>
                          <a:ext cx="4417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1536177D-F268-C14F-B17D-B6C13A829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6065661-3AFE-A147-BF47-86D5608C9F4C}"/>
                  </a:ext>
                </a:extLst>
              </p:cNvPr>
              <p:cNvSpPr/>
              <p:nvPr/>
            </p:nvSpPr>
            <p:spPr>
              <a:xfrm>
                <a:off x="431442" y="1681365"/>
                <a:ext cx="7798158" cy="4071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sera maximum lorsque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Soit: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den>
                    </m:f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dirty="0" smtClean="0">
                                <a:latin typeface="Symbol" pitchFamily="2" charset="2"/>
                                <a:cs typeface="Calibri" panose="020F0502020204030204" pitchFamily="34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+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fr-FR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b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dirty="0" smtClean="0">
                                <a:latin typeface="Symbol" pitchFamily="2" charset="2"/>
                                <a:cs typeface="Calibri" panose="020F0502020204030204" pitchFamily="34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 </a:t>
                </a:r>
              </a:p>
              <a:p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  <a:cs typeface="Calibri" panose="020F0502020204030204" pitchFamily="34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nor/>
                        </m:rPr>
                        <a:rPr lang="fr-F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 =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fr-FR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  <a:cs typeface="Calibri" panose="020F0502020204030204" pitchFamily="34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Ln(k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–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Symbol" pitchFamily="2" charset="2"/>
                    <a:cs typeface="Calibri" panose="020F0502020204030204" pitchFamily="34" charset="0"/>
                  </a:rPr>
                  <a:t>t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= Ln(k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–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Symbol" pitchFamily="2" charset="2"/>
                    <a:cs typeface="Calibri" panose="020F0502020204030204" pitchFamily="34" charset="0"/>
                  </a:rPr>
                  <a:t>t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fr-FR" dirty="0" err="1">
                    <a:latin typeface="Symbol" pitchFamily="2" charset="2"/>
                    <a:cs typeface="Calibri" panose="020F0502020204030204" pitchFamily="34" charset="0"/>
                  </a:rPr>
                  <a:t>t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 =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Ln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6065661-3AFE-A147-BF47-86D5608C9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2" y="1681365"/>
                <a:ext cx="7798158" cy="4071436"/>
              </a:xfrm>
              <a:prstGeom prst="rect">
                <a:avLst/>
              </a:prstGeom>
              <a:blipFill>
                <a:blip r:embed="rId2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2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27C39F34-F5E4-4A47-AB5B-A5AE3EBA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4" name="Espace réservé du contenu 4">
            <a:extLst>
              <a:ext uri="{FF2B5EF4-FFF2-40B4-BE49-F238E27FC236}">
                <a16:creationId xmlns:a16="http://schemas.microsoft.com/office/drawing/2014/main" id="{323616EE-5A0B-3F49-8F85-FDED54AA0B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85800" y="1981200"/>
            <a:ext cx="7212616" cy="3719994"/>
          </a:xfrm>
          <a:prstGeom prst="rect">
            <a:avLst/>
          </a:prstGeom>
          <a:blipFill>
            <a:blip r:embed="rId2"/>
            <a:stretch>
              <a:fillRect l="-1230"/>
            </a:stretch>
          </a:blipFill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00"/>
              </a:buClr>
              <a:buFont typeface="Symbol" pitchFamily="2" charset="2"/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Symbol" pitchFamily="2" charset="2"/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defTabSz="762000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fr-FR" kern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916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3" name="Object 3">
            <a:extLst>
              <a:ext uri="{FF2B5EF4-FFF2-40B4-BE49-F238E27FC236}">
                <a16:creationId xmlns:a16="http://schemas.microsoft.com/office/drawing/2014/main" id="{3B54B77A-231C-5E43-847E-3D43AE25B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100122"/>
              </p:ext>
            </p:extLst>
          </p:nvPr>
        </p:nvGraphicFramePr>
        <p:xfrm>
          <a:off x="658813" y="1072188"/>
          <a:ext cx="7631112" cy="473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1072188"/>
                        <a:ext cx="7631112" cy="473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DD6EDE7-11FE-3C47-AA67-C9D329C36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>
            <a:extLst>
              <a:ext uri="{FF2B5EF4-FFF2-40B4-BE49-F238E27FC236}">
                <a16:creationId xmlns:a16="http://schemas.microsoft.com/office/drawing/2014/main" id="{B5889943-C7BE-2444-A61C-C5AAFD2A8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405047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40A3D1"/>
                </a:solidFill>
              </a:rPr>
              <a:t>		232	 Réacteur parfaitement agité continu   </a:t>
            </a:r>
          </a:p>
        </p:txBody>
      </p:sp>
      <p:grpSp>
        <p:nvGrpSpPr>
          <p:cNvPr id="77841" name="Group 17">
            <a:extLst>
              <a:ext uri="{FF2B5EF4-FFF2-40B4-BE49-F238E27FC236}">
                <a16:creationId xmlns:a16="http://schemas.microsoft.com/office/drawing/2014/main" id="{0A0B264D-AC80-484A-9E75-E8F515E847E7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2503597"/>
            <a:ext cx="3832225" cy="800100"/>
            <a:chOff x="402" y="1788"/>
            <a:chExt cx="2414" cy="504"/>
          </a:xfrm>
        </p:grpSpPr>
        <p:sp>
          <p:nvSpPr>
            <p:cNvPr id="77830" name="Text Box 6">
              <a:extLst>
                <a:ext uri="{FF2B5EF4-FFF2-40B4-BE49-F238E27FC236}">
                  <a16:creationId xmlns:a16="http://schemas.microsoft.com/office/drawing/2014/main" id="{63F0DA5F-8AB7-244F-8F6C-EB67E6469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" y="1826"/>
              <a:ext cx="9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Bilan sur A </a:t>
              </a:r>
            </a:p>
          </p:txBody>
        </p:sp>
        <p:graphicFrame>
          <p:nvGraphicFramePr>
            <p:cNvPr id="24586" name="Object 14">
              <a:extLst>
                <a:ext uri="{FF2B5EF4-FFF2-40B4-BE49-F238E27FC236}">
                  <a16:creationId xmlns:a16="http://schemas.microsoft.com/office/drawing/2014/main" id="{66AC7FC6-7155-0845-8F89-F086730FCF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4" y="1788"/>
            <a:ext cx="1152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7" name="Équation" r:id="rId3" imgW="42125900" imgH="18427700" progId="Equation.3">
                    <p:embed/>
                  </p:oleObj>
                </mc:Choice>
                <mc:Fallback>
                  <p:oleObj name="Équation" r:id="rId3" imgW="42125900" imgH="184277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4" y="1788"/>
                          <a:ext cx="1152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843" name="Group 19">
            <a:extLst>
              <a:ext uri="{FF2B5EF4-FFF2-40B4-BE49-F238E27FC236}">
                <a16:creationId xmlns:a16="http://schemas.microsoft.com/office/drawing/2014/main" id="{9F39ABFB-157C-3142-8FC5-9287BE642F26}"/>
              </a:ext>
            </a:extLst>
          </p:cNvPr>
          <p:cNvGrpSpPr>
            <a:grpSpLocks/>
          </p:cNvGrpSpPr>
          <p:nvPr/>
        </p:nvGrpSpPr>
        <p:grpSpPr bwMode="auto">
          <a:xfrm>
            <a:off x="630238" y="3621197"/>
            <a:ext cx="6297612" cy="800100"/>
            <a:chOff x="397" y="2780"/>
            <a:chExt cx="3967" cy="504"/>
          </a:xfrm>
        </p:grpSpPr>
        <p:sp>
          <p:nvSpPr>
            <p:cNvPr id="77833" name="Text Box 9">
              <a:extLst>
                <a:ext uri="{FF2B5EF4-FFF2-40B4-BE49-F238E27FC236}">
                  <a16:creationId xmlns:a16="http://schemas.microsoft.com/office/drawing/2014/main" id="{7DB84278-74A5-2847-AAE9-0C87767E7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" y="2818"/>
              <a:ext cx="9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Bilan sur R </a:t>
              </a:r>
            </a:p>
          </p:txBody>
        </p:sp>
        <p:graphicFrame>
          <p:nvGraphicFramePr>
            <p:cNvPr id="24584" name="Object 16">
              <a:extLst>
                <a:ext uri="{FF2B5EF4-FFF2-40B4-BE49-F238E27FC236}">
                  <a16:creationId xmlns:a16="http://schemas.microsoft.com/office/drawing/2014/main" id="{F3EE4F63-BB66-D541-81B2-4DE56FD2CC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2" y="2780"/>
            <a:ext cx="2712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8" name="Équation" r:id="rId5" imgW="99187000" imgH="18427700" progId="Equation.3">
                    <p:embed/>
                  </p:oleObj>
                </mc:Choice>
                <mc:Fallback>
                  <p:oleObj name="Équation" r:id="rId5" imgW="99187000" imgH="184277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2" y="2780"/>
                          <a:ext cx="2712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847" name="Group 23">
            <a:extLst>
              <a:ext uri="{FF2B5EF4-FFF2-40B4-BE49-F238E27FC236}">
                <a16:creationId xmlns:a16="http://schemas.microsoft.com/office/drawing/2014/main" id="{D4123F10-5C64-504D-8260-CFB4BEF7CEAF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4802297"/>
            <a:ext cx="5078412" cy="800100"/>
            <a:chOff x="405" y="3316"/>
            <a:chExt cx="3199" cy="504"/>
          </a:xfrm>
        </p:grpSpPr>
        <p:sp>
          <p:nvSpPr>
            <p:cNvPr id="77835" name="Text Box 11">
              <a:extLst>
                <a:ext uri="{FF2B5EF4-FFF2-40B4-BE49-F238E27FC236}">
                  <a16:creationId xmlns:a16="http://schemas.microsoft.com/office/drawing/2014/main" id="{DC9AC435-25BF-7F42-A1D6-DC0829B4F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" y="3354"/>
              <a:ext cx="9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Bilan sur S </a:t>
              </a:r>
            </a:p>
          </p:txBody>
        </p:sp>
        <p:graphicFrame>
          <p:nvGraphicFramePr>
            <p:cNvPr id="24582" name="Object 22">
              <a:extLst>
                <a:ext uri="{FF2B5EF4-FFF2-40B4-BE49-F238E27FC236}">
                  <a16:creationId xmlns:a16="http://schemas.microsoft.com/office/drawing/2014/main" id="{9240A6B9-CB4D-DF43-BC38-E4D9B4067F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0" y="3316"/>
            <a:ext cx="19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9" name="Équation" r:id="rId7" imgW="71094600" imgH="18427700" progId="Equation.3">
                    <p:embed/>
                  </p:oleObj>
                </mc:Choice>
                <mc:Fallback>
                  <p:oleObj name="Équation" r:id="rId7" imgW="71094600" imgH="184277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0" y="3316"/>
                          <a:ext cx="1944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17057-0413-7848-B6BC-9C1C3904D234}"/>
              </a:ext>
            </a:extLst>
          </p:cNvPr>
          <p:cNvSpPr/>
          <p:nvPr/>
        </p:nvSpPr>
        <p:spPr>
          <a:xfrm>
            <a:off x="615205" y="1599557"/>
            <a:ext cx="8039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A en RPAC </a:t>
            </a:r>
          </a:p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-    k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V        =          Q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fr-FR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A989CEC-ECC5-6C43-8C78-49758EBD011E}"/>
                  </a:ext>
                </a:extLst>
              </p:cNvPr>
              <p:cNvSpPr txBox="1"/>
              <p:nvPr/>
            </p:nvSpPr>
            <p:spPr>
              <a:xfrm>
                <a:off x="1725286" y="2540237"/>
                <a:ext cx="2186816" cy="846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Ao</m:t>
                              </m:r>
                            </m:sub>
                          </m:sSub>
                        </m:num>
                        <m:den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A989CEC-ECC5-6C43-8C78-49758EBD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86" y="2540237"/>
                <a:ext cx="2186816" cy="846642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B15DAAD-5C88-DE4F-B16E-9227C142B3E4}"/>
              </a:ext>
            </a:extLst>
          </p:cNvPr>
          <p:cNvSpPr/>
          <p:nvPr/>
        </p:nvSpPr>
        <p:spPr>
          <a:xfrm>
            <a:off x="619688" y="3879533"/>
            <a:ext cx="7043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R en RPAC </a:t>
            </a:r>
          </a:p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0       +         k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V    -   k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V           =         Q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6F603D-997C-FC4F-985C-5541CC5243C7}"/>
                  </a:ext>
                </a:extLst>
              </p:cNvPr>
              <p:cNvSpPr txBox="1"/>
              <p:nvPr/>
            </p:nvSpPr>
            <p:spPr>
              <a:xfrm>
                <a:off x="1415888" y="4786587"/>
                <a:ext cx="3750642" cy="854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Ao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 smtClean="0">
                              <a:latin typeface="Symbol" pitchFamily="2" charset="2"/>
                            </a:rPr>
                            <m:t>t</m:t>
                          </m:r>
                        </m:num>
                        <m:den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 smtClean="0">
                                  <a:latin typeface="Symbol" pitchFamily="2" charset="2"/>
                                </a:rPr>
                                <m:t>t</m:t>
                              </m:r>
                            </m:e>
                          </m:d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 smtClean="0">
                                  <a:latin typeface="Symbol" pitchFamily="2" charset="2"/>
                                </a:rPr>
                                <m:t>t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6F603D-997C-FC4F-985C-5541CC524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88" y="4786587"/>
                <a:ext cx="3750642" cy="854145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9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918BB1F-D32C-5148-992D-F1E0C213B6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61251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211	Taux de conversion   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    </a:t>
            </a:r>
          </a:p>
        </p:txBody>
      </p:sp>
      <p:sp>
        <p:nvSpPr>
          <p:cNvPr id="19475" name="Rectangle 19">
            <a:extLst>
              <a:ext uri="{FF2B5EF4-FFF2-40B4-BE49-F238E27FC236}">
                <a16:creationId xmlns:a16="http://schemas.microsoft.com/office/drawing/2014/main" id="{3189C8DA-DF93-2348-8C12-788CCE022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5123" name="Object 52">
            <a:extLst>
              <a:ext uri="{FF2B5EF4-FFF2-40B4-BE49-F238E27FC236}">
                <a16:creationId xmlns:a16="http://schemas.microsoft.com/office/drawing/2014/main" id="{77DB13D0-793E-A34C-AE3A-10D8B6855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56606"/>
              </p:ext>
            </p:extLst>
          </p:nvPr>
        </p:nvGraphicFramePr>
        <p:xfrm>
          <a:off x="1422400" y="2274101"/>
          <a:ext cx="355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Équation" r:id="rId3" imgW="81915000" imgH="18427700" progId="Equation.3">
                  <p:embed/>
                </p:oleObj>
              </mc:Choice>
              <mc:Fallback>
                <p:oleObj name="Équation" r:id="rId3" imgW="81915000" imgH="184277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274101"/>
                        <a:ext cx="355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15" name="Group 59">
            <a:extLst>
              <a:ext uri="{FF2B5EF4-FFF2-40B4-BE49-F238E27FC236}">
                <a16:creationId xmlns:a16="http://schemas.microsoft.com/office/drawing/2014/main" id="{A8F560E5-7FB0-8648-BE5E-79DA19226D2F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2940851"/>
            <a:ext cx="8293100" cy="2806700"/>
            <a:chOff x="272" y="2104"/>
            <a:chExt cx="5224" cy="1768"/>
          </a:xfrm>
        </p:grpSpPr>
        <p:sp>
          <p:nvSpPr>
            <p:cNvPr id="19509" name="Rectangle 53">
              <a:extLst>
                <a:ext uri="{FF2B5EF4-FFF2-40B4-BE49-F238E27FC236}">
                  <a16:creationId xmlns:a16="http://schemas.microsoft.com/office/drawing/2014/main" id="{FB763FA2-3512-2845-A476-371F708D9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104"/>
              <a:ext cx="522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212	Taux de produit utile (rendement opératoire global)   </a:t>
              </a:r>
              <a:r>
                <a:rPr lang="fr-FR" altLang="fr-FR" sz="3200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</a:t>
              </a:r>
            </a:p>
          </p:txBody>
        </p:sp>
        <p:graphicFrame>
          <p:nvGraphicFramePr>
            <p:cNvPr id="5129" name="Object 55">
              <a:extLst>
                <a:ext uri="{FF2B5EF4-FFF2-40B4-BE49-F238E27FC236}">
                  <a16:creationId xmlns:a16="http://schemas.microsoft.com/office/drawing/2014/main" id="{15F636FD-AC69-3E40-BBA8-C71F4893D5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" y="2636"/>
            <a:ext cx="245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" name="Équation" r:id="rId5" imgW="89814400" imgH="18427700" progId="Equation.3">
                    <p:embed/>
                  </p:oleObj>
                </mc:Choice>
                <mc:Fallback>
                  <p:oleObj name="Équation" r:id="rId5" imgW="89814400" imgH="184277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" y="2636"/>
                          <a:ext cx="2456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0" name="Object 56">
              <a:extLst>
                <a:ext uri="{FF2B5EF4-FFF2-40B4-BE49-F238E27FC236}">
                  <a16:creationId xmlns:a16="http://schemas.microsoft.com/office/drawing/2014/main" id="{B33A8326-C8C2-5C43-B020-A4A1C4BE28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4" y="3184"/>
            <a:ext cx="260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3" name="Équation" r:id="rId7" imgW="95084900" imgH="25158700" progId="Equation.3">
                    <p:embed/>
                  </p:oleObj>
                </mc:Choice>
                <mc:Fallback>
                  <p:oleObj name="Équation" r:id="rId7" imgW="95084900" imgH="251587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" y="3184"/>
                          <a:ext cx="2600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516" name="Group 60">
            <a:extLst>
              <a:ext uri="{FF2B5EF4-FFF2-40B4-BE49-F238E27FC236}">
                <a16:creationId xmlns:a16="http://schemas.microsoft.com/office/drawing/2014/main" id="{68A99887-3B19-F641-AB76-D457AD177A9D}"/>
              </a:ext>
            </a:extLst>
          </p:cNvPr>
          <p:cNvGrpSpPr>
            <a:grpSpLocks/>
          </p:cNvGrpSpPr>
          <p:nvPr/>
        </p:nvGrpSpPr>
        <p:grpSpPr bwMode="auto">
          <a:xfrm>
            <a:off x="3349625" y="1366051"/>
            <a:ext cx="5454650" cy="1625600"/>
            <a:chOff x="2110" y="1112"/>
            <a:chExt cx="3436" cy="1024"/>
          </a:xfrm>
        </p:grpSpPr>
        <p:sp>
          <p:nvSpPr>
            <p:cNvPr id="19513" name="AutoShape 57">
              <a:extLst>
                <a:ext uri="{FF2B5EF4-FFF2-40B4-BE49-F238E27FC236}">
                  <a16:creationId xmlns:a16="http://schemas.microsoft.com/office/drawing/2014/main" id="{E72C0C9F-2206-EC47-A1BD-A6DFCEDC2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9514" name="Text Box 58">
              <a:extLst>
                <a:ext uri="{FF2B5EF4-FFF2-40B4-BE49-F238E27FC236}">
                  <a16:creationId xmlns:a16="http://schemas.microsoft.com/office/drawing/2014/main" id="{36ACBB4A-92C1-AD4D-92F9-CD7B33598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(mol.s</a:t>
              </a:r>
              <a:r>
                <a:rPr lang="fr-FR" altLang="fr-FR" sz="20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entrant avait été transformé en produit recherché. 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700E930B-CD63-CD4E-9093-69CE9F641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17057-0413-7848-B6BC-9C1C3904D234}"/>
              </a:ext>
            </a:extLst>
          </p:cNvPr>
          <p:cNvSpPr/>
          <p:nvPr/>
        </p:nvSpPr>
        <p:spPr>
          <a:xfrm>
            <a:off x="615205" y="1599557"/>
            <a:ext cx="8039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Bilan sur S en RPAC </a:t>
            </a:r>
          </a:p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+    k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V        =          Q 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k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Symbol" pitchFamily="2" charset="2"/>
                <a:cs typeface="Calibri" panose="020F0502020204030204" pitchFamily="34" charset="0"/>
              </a:rPr>
              <a:t>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	     = 	C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6630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5E9D8E7-764C-4242-A374-BD8EFCA4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266062"/>
            <a:ext cx="840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1333500" indent="-13335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2321 Rendement relatif différentiel</a:t>
            </a:r>
            <a:r>
              <a:rPr lang="fr-FR" altLang="fr-FR" dirty="0">
                <a:solidFill>
                  <a:srgbClr val="00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5602" name="Object 3">
            <a:extLst>
              <a:ext uri="{FF2B5EF4-FFF2-40B4-BE49-F238E27FC236}">
                <a16:creationId xmlns:a16="http://schemas.microsoft.com/office/drawing/2014/main" id="{C04F4529-6818-7741-8431-FCBBAD202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357732"/>
              </p:ext>
            </p:extLst>
          </p:nvPr>
        </p:nvGraphicFramePr>
        <p:xfrm>
          <a:off x="1624013" y="2058559"/>
          <a:ext cx="4318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Équation" r:id="rId3" imgW="99479100" imgH="18427700" progId="Equation.3">
                  <p:embed/>
                </p:oleObj>
              </mc:Choice>
              <mc:Fallback>
                <p:oleObj name="Équation" r:id="rId3" imgW="99479100" imgH="1842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2058559"/>
                        <a:ext cx="4318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>
            <a:extLst>
              <a:ext uri="{FF2B5EF4-FFF2-40B4-BE49-F238E27FC236}">
                <a16:creationId xmlns:a16="http://schemas.microsoft.com/office/drawing/2014/main" id="{2E303836-8234-3241-9F7E-7C7BEE3C9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3820684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fr-FR"/>
          </a:p>
        </p:txBody>
      </p:sp>
      <p:graphicFrame>
        <p:nvGraphicFramePr>
          <p:cNvPr id="25604" name="Object 7">
            <a:extLst>
              <a:ext uri="{FF2B5EF4-FFF2-40B4-BE49-F238E27FC236}">
                <a16:creationId xmlns:a16="http://schemas.microsoft.com/office/drawing/2014/main" id="{A5CF965B-D28C-0F4D-AF0D-3FF9045A6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28154"/>
              </p:ext>
            </p:extLst>
          </p:nvPr>
        </p:nvGraphicFramePr>
        <p:xfrm>
          <a:off x="4483100" y="2871359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2871359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06" name="Group 10">
            <a:extLst>
              <a:ext uri="{FF2B5EF4-FFF2-40B4-BE49-F238E27FC236}">
                <a16:creationId xmlns:a16="http://schemas.microsoft.com/office/drawing/2014/main" id="{0EA7C6F2-1472-AB4F-8108-9CEFE27B0758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687209"/>
            <a:ext cx="8407400" cy="2965450"/>
            <a:chOff x="256" y="1928"/>
            <a:chExt cx="5296" cy="1868"/>
          </a:xfrm>
        </p:grpSpPr>
        <p:sp>
          <p:nvSpPr>
            <p:cNvPr id="80900" name="Rectangle 4">
              <a:extLst>
                <a:ext uri="{FF2B5EF4-FFF2-40B4-BE49-F238E27FC236}">
                  <a16:creationId xmlns:a16="http://schemas.microsoft.com/office/drawing/2014/main" id="{1E269646-C217-034D-9148-D590A0632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1928"/>
              <a:ext cx="5296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1333500" indent="-1333500" algn="l" defTabSz="762000">
                <a:tabLst>
                  <a:tab pos="762000" algn="l"/>
                </a:tabLst>
                <a:defRPr/>
              </a:pPr>
              <a:r>
                <a:rPr lang="fr-FR" dirty="0">
                  <a:solidFill>
                    <a:srgbClr val="0099FF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</a:t>
              </a:r>
              <a:r>
                <a:rPr lang="fr-FR" sz="2000" dirty="0">
                  <a:solidFill>
                    <a:schemeClr val="bg2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2322 Taux de produit utile maximal</a:t>
              </a:r>
              <a:r>
                <a:rPr lang="fr-FR" dirty="0">
                  <a:solidFill>
                    <a:srgbClr val="0099FF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80902" name="Rectangle 6">
              <a:extLst>
                <a:ext uri="{FF2B5EF4-FFF2-40B4-BE49-F238E27FC236}">
                  <a16:creationId xmlns:a16="http://schemas.microsoft.com/office/drawing/2014/main" id="{2B312948-78CB-6142-AF7A-48317BDE2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" y="2396"/>
              <a:ext cx="16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2000">
                <a:defRPr/>
              </a:pP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Y</a:t>
              </a:r>
              <a:r>
                <a:rPr lang="fr-FR" baseline="-25000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R/A</a:t>
              </a:r>
              <a:r>
                <a:rPr lang="fr-FR" dirty="0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est maximal si: </a:t>
              </a:r>
              <a:endParaRPr lang="fr-FR" baseline="-250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25608" name="Object 8">
              <a:extLst>
                <a:ext uri="{FF2B5EF4-FFF2-40B4-BE49-F238E27FC236}">
                  <a16:creationId xmlns:a16="http://schemas.microsoft.com/office/drawing/2014/main" id="{16A12E14-25C5-134F-AFB8-D47B37F550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4" y="2737"/>
            <a:ext cx="2944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2" name="Équation" r:id="rId7" imgW="107670600" imgH="18719800" progId="Equation.3">
                    <p:embed/>
                  </p:oleObj>
                </mc:Choice>
                <mc:Fallback>
                  <p:oleObj name="Équation" r:id="rId7" imgW="107670600" imgH="18719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2737"/>
                          <a:ext cx="2944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Object 9">
              <a:extLst>
                <a:ext uri="{FF2B5EF4-FFF2-40B4-BE49-F238E27FC236}">
                  <a16:creationId xmlns:a16="http://schemas.microsoft.com/office/drawing/2014/main" id="{CA8B33A3-645A-5447-B3F1-79C1F3F97F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" y="3212"/>
            <a:ext cx="4809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3" name="Équation" r:id="rId9" imgW="175831500" imgH="21361400" progId="Equation.3">
                    <p:embed/>
                  </p:oleObj>
                </mc:Choice>
                <mc:Fallback>
                  <p:oleObj name="Équation" r:id="rId9" imgW="175831500" imgH="21361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" y="3212"/>
                          <a:ext cx="4809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8CCCD290-6E87-694D-AA7C-3751A5CDD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598E735-9D82-D64D-B732-47C39339C3EB}"/>
                  </a:ext>
                </a:extLst>
              </p:cNvPr>
              <p:cNvSpPr txBox="1"/>
              <p:nvPr/>
            </p:nvSpPr>
            <p:spPr>
              <a:xfrm>
                <a:off x="492477" y="1852665"/>
                <a:ext cx="7812073" cy="345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sera maximum lorsque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r>
                          <a:rPr lang="fr-F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Soit: </a:t>
                </a: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Ao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(1+k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 smtClean="0">
                        <a:latin typeface="Symbol" pitchFamily="2" charset="2"/>
                        <a:cs typeface="Calibri" panose="020F0502020204030204" pitchFamily="34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)(1+</m:t>
                    </m:r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 smtClean="0">
                        <a:latin typeface="Symbol" pitchFamily="2" charset="2"/>
                        <a:cs typeface="Calibri" panose="020F0502020204030204" pitchFamily="34" charset="0"/>
                      </a:rPr>
                      <m:t>t</m:t>
                    </m:r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-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 smtClean="0">
                        <a:latin typeface="Symbol" pitchFamily="2" charset="2"/>
                        <a:cs typeface="Calibri" panose="020F0502020204030204" pitchFamily="34" charset="0"/>
                      </a:rPr>
                      <m:t>t</m:t>
                    </m:r>
                    <m:d>
                      <m:dPr>
                        <m:begChr m:val="["/>
                        <m:endChr m:val="]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fr-FR" baseline="-2500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fr-FR" b="0" i="0" dirty="0" smtClean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1+</m:t>
                            </m:r>
                            <m:r>
                              <m:rPr>
                                <m:nor/>
                              </m:rPr>
                              <a:rPr lang="fr-FR" dirty="0" smtClean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fr-FR" baseline="-25000" dirty="0" smtClean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fr-FR" dirty="0" smtClean="0">
                                <a:latin typeface="Symbol" pitchFamily="2" charset="2"/>
                                <a:cs typeface="Calibri" panose="020F0502020204030204" pitchFamily="34" charset="0"/>
                              </a:rPr>
                              <m:t>t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fr-FR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fr-FR" baseline="-2500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fr-FR" baseline="-2500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Symbol" pitchFamily="2" charset="2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b="0" i="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Ao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k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fr-FR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Ao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k</m:t>
                    </m:r>
                    <m:r>
                      <m:rPr>
                        <m:nor/>
                      </m:rPr>
                      <a:rPr lang="fr-FR" baseline="-25000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fr-FR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k</m:t>
                    </m:r>
                    <m:r>
                      <m:rPr>
                        <m:nor/>
                      </m:rPr>
                      <a:rPr lang="fr-FR" baseline="-25000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fr-FR" dirty="0" smtClean="0">
                        <a:latin typeface="Symbol" pitchFamily="2" charset="2"/>
                        <a:cs typeface="Calibri" panose="020F0502020204030204" pitchFamily="34" charset="0"/>
                      </a:rPr>
                      <m:t>t</m:t>
                    </m:r>
                  </m:oMath>
                </a14:m>
                <a:r>
                  <a:rPr lang="fr-FR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 </a:t>
                </a:r>
              </a:p>
              <a:p>
                <a:pPr algn="l"/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 smtClean="0">
                        <a:latin typeface="Symbol" pitchFamily="2" charset="2"/>
                        <a:cs typeface="Calibri" panose="020F0502020204030204" pitchFamily="34" charset="0"/>
                      </a:rPr>
                      <m:t>t</m:t>
                    </m:r>
                  </m:oMath>
                </a14:m>
                <a:r>
                  <a:rPr lang="fr-FR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fr-FR" baseline="-2500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fr-FR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fr-FR" baseline="-25000" dirty="0" smtClean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τ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=  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fr-FR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fr-FR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fr-F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598E735-9D82-D64D-B732-47C39339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7" y="1852665"/>
                <a:ext cx="7812073" cy="3456459"/>
              </a:xfrm>
              <a:prstGeom prst="rect">
                <a:avLst/>
              </a:prstGeo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6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01164F36-418C-FD4C-AD1C-70A7B341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DF75D5-C5AF-8742-9FFE-29FA16D3A1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3504" y="1680365"/>
            <a:ext cx="6776535" cy="1489190"/>
          </a:xfrm>
          <a:prstGeom prst="rect">
            <a:avLst/>
          </a:prstGeom>
          <a:blipFill>
            <a:blip r:embed="rId2"/>
            <a:stretch>
              <a:fillRect b="-9322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grpSp>
        <p:nvGrpSpPr>
          <p:cNvPr id="5" name="Groupe 2">
            <a:extLst>
              <a:ext uri="{FF2B5EF4-FFF2-40B4-BE49-F238E27FC236}">
                <a16:creationId xmlns:a16="http://schemas.microsoft.com/office/drawing/2014/main" id="{B8ED5A2F-8021-6F41-A3EC-878D7D1F5DEB}"/>
              </a:ext>
            </a:extLst>
          </p:cNvPr>
          <p:cNvGrpSpPr>
            <a:grpSpLocks/>
          </p:cNvGrpSpPr>
          <p:nvPr/>
        </p:nvGrpSpPr>
        <p:grpSpPr bwMode="auto">
          <a:xfrm>
            <a:off x="233363" y="3133725"/>
            <a:ext cx="5943600" cy="2659063"/>
            <a:chOff x="233504" y="3133327"/>
            <a:chExt cx="5942974" cy="2658869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D6ACAF1-126D-3B46-9F58-3920B54A2B8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33504" y="3133327"/>
              <a:ext cx="5942974" cy="2658869"/>
            </a:xfrm>
            <a:prstGeom prst="rect">
              <a:avLst/>
            </a:prstGeom>
            <a:blipFill>
              <a:blip r:embed="rId3"/>
              <a:stretch>
                <a:fillRect l="-1279" b="-476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fr-FR">
                  <a:noFill/>
                </a:rPr>
                <a:t> </a:t>
              </a:r>
            </a:p>
          </p:txBody>
        </p:sp>
        <p:sp>
          <p:nvSpPr>
            <p:cNvPr id="8" name="ZoneTexte 1">
              <a:extLst>
                <a:ext uri="{FF2B5EF4-FFF2-40B4-BE49-F238E27FC236}">
                  <a16:creationId xmlns:a16="http://schemas.microsoft.com/office/drawing/2014/main" id="{189B5749-9029-F243-AFD9-AFE78A653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650" y="3973513"/>
              <a:ext cx="155575" cy="338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 baseline="-25000"/>
                <a:t>2</a:t>
              </a:r>
            </a:p>
          </p:txBody>
        </p:sp>
        <p:sp>
          <p:nvSpPr>
            <p:cNvPr id="9" name="ZoneTexte 4">
              <a:extLst>
                <a:ext uri="{FF2B5EF4-FFF2-40B4-BE49-F238E27FC236}">
                  <a16:creationId xmlns:a16="http://schemas.microsoft.com/office/drawing/2014/main" id="{CF6C7030-9CCF-664C-8524-F8BD0E3DF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973513"/>
              <a:ext cx="157163" cy="338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36600"/>
                </a:buClr>
                <a:buFont typeface="Symbol" pitchFamily="2" charset="2"/>
                <a:buChar char="·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CC0000"/>
                </a:buClr>
                <a:buFont typeface="Symbol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*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fr-FR" altLang="fr-FR" sz="2400" baseline="-250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77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Object 2">
            <a:extLst>
              <a:ext uri="{FF2B5EF4-FFF2-40B4-BE49-F238E27FC236}">
                <a16:creationId xmlns:a16="http://schemas.microsoft.com/office/drawing/2014/main" id="{E461BDCC-0E62-3F4D-BB7B-BC6E92509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20619"/>
              </p:ext>
            </p:extLst>
          </p:nvPr>
        </p:nvGraphicFramePr>
        <p:xfrm>
          <a:off x="711200" y="1251775"/>
          <a:ext cx="7466013" cy="463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251775"/>
                        <a:ext cx="7466013" cy="463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739B125-F3CB-8040-8EA5-BD3D05D9D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9" name="Object 2">
            <a:extLst>
              <a:ext uri="{FF2B5EF4-FFF2-40B4-BE49-F238E27FC236}">
                <a16:creationId xmlns:a16="http://schemas.microsoft.com/office/drawing/2014/main" id="{382F8F50-ADE8-EA48-95E0-FD9398F8E9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681892"/>
              </p:ext>
            </p:extLst>
          </p:nvPr>
        </p:nvGraphicFramePr>
        <p:xfrm>
          <a:off x="774700" y="1161267"/>
          <a:ext cx="7424738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Feuille de calcul" r:id="rId3" imgW="10883900" imgH="6756400" progId="Excel.Sheet.8">
                  <p:embed/>
                </p:oleObj>
              </mc:Choice>
              <mc:Fallback>
                <p:oleObj name="Feuille de calcul" r:id="rId3" imgW="10883900" imgH="6756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161267"/>
                        <a:ext cx="7424738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0" name="Group 9">
            <a:extLst>
              <a:ext uri="{FF2B5EF4-FFF2-40B4-BE49-F238E27FC236}">
                <a16:creationId xmlns:a16="http://schemas.microsoft.com/office/drawing/2014/main" id="{EEBE273C-D09A-6D46-8553-221C377691F7}"/>
              </a:ext>
            </a:extLst>
          </p:cNvPr>
          <p:cNvGrpSpPr>
            <a:grpSpLocks/>
          </p:cNvGrpSpPr>
          <p:nvPr/>
        </p:nvGrpSpPr>
        <p:grpSpPr bwMode="auto">
          <a:xfrm>
            <a:off x="5080000" y="2129642"/>
            <a:ext cx="2287588" cy="2259012"/>
            <a:chOff x="3200" y="1593"/>
            <a:chExt cx="1441" cy="1423"/>
          </a:xfrm>
        </p:grpSpPr>
        <p:sp>
          <p:nvSpPr>
            <p:cNvPr id="82947" name="Line 3">
              <a:extLst>
                <a:ext uri="{FF2B5EF4-FFF2-40B4-BE49-F238E27FC236}">
                  <a16:creationId xmlns:a16="http://schemas.microsoft.com/office/drawing/2014/main" id="{D836C188-679A-FB41-943D-9F1C5472C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0" y="2936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48" name="Line 4">
              <a:extLst>
                <a:ext uri="{FF2B5EF4-FFF2-40B4-BE49-F238E27FC236}">
                  <a16:creationId xmlns:a16="http://schemas.microsoft.com/office/drawing/2014/main" id="{10E773B9-05D8-6D49-B1AD-38AA04EE7A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494" y="2837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49" name="Line 5">
              <a:extLst>
                <a:ext uri="{FF2B5EF4-FFF2-40B4-BE49-F238E27FC236}">
                  <a16:creationId xmlns:a16="http://schemas.microsoft.com/office/drawing/2014/main" id="{BC10731A-8664-D847-BD1E-6FE6B8B2CE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383404" flipH="1">
              <a:off x="4124" y="2042"/>
              <a:ext cx="216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0" name="Line 6">
              <a:extLst>
                <a:ext uri="{FF2B5EF4-FFF2-40B4-BE49-F238E27FC236}">
                  <a16:creationId xmlns:a16="http://schemas.microsoft.com/office/drawing/2014/main" id="{44334F26-A801-7241-8EA9-60203958DB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424196" flipH="1">
              <a:off x="4202" y="2323"/>
              <a:ext cx="135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1" name="Line 7">
              <a:extLst>
                <a:ext uri="{FF2B5EF4-FFF2-40B4-BE49-F238E27FC236}">
                  <a16:creationId xmlns:a16="http://schemas.microsoft.com/office/drawing/2014/main" id="{89EF6606-0CF3-9F40-8A40-65EA1CA202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45909" flipH="1">
              <a:off x="4403" y="1741"/>
              <a:ext cx="95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2" name="Line 8">
              <a:extLst>
                <a:ext uri="{FF2B5EF4-FFF2-40B4-BE49-F238E27FC236}">
                  <a16:creationId xmlns:a16="http://schemas.microsoft.com/office/drawing/2014/main" id="{DADA6CE6-F25D-4545-BA24-1D81819CBE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506532" flipH="1">
              <a:off x="4574" y="1621"/>
              <a:ext cx="95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F437B812-CFBB-9840-999F-78D8E4B8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23</a:t>
            </a:r>
            <a:r>
              <a:rPr lang="fr-FR" altLang="fr-FR" sz="3200" kern="0" dirty="0"/>
              <a:t>	 Réactions consécutives du 1</a:t>
            </a:r>
            <a:r>
              <a:rPr lang="fr-FR" altLang="fr-FR" sz="3200" kern="0" baseline="30000" dirty="0"/>
              <a:t>er</a:t>
            </a:r>
            <a:r>
              <a:rPr lang="fr-FR" altLang="fr-FR" sz="3200" kern="0" dirty="0"/>
              <a:t> ordre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15">
            <a:extLst>
              <a:ext uri="{FF2B5EF4-FFF2-40B4-BE49-F238E27FC236}">
                <a16:creationId xmlns:a16="http://schemas.microsoft.com/office/drawing/2014/main" id="{1162EC73-6829-9A43-8CDC-97D8FC25536F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2051156"/>
            <a:ext cx="8204200" cy="3517900"/>
            <a:chOff x="232" y="1632"/>
            <a:chExt cx="5168" cy="2216"/>
          </a:xfrm>
        </p:grpSpPr>
        <p:sp>
          <p:nvSpPr>
            <p:cNvPr id="83972" name="Rectangle 4">
              <a:extLst>
                <a:ext uri="{FF2B5EF4-FFF2-40B4-BE49-F238E27FC236}">
                  <a16:creationId xmlns:a16="http://schemas.microsoft.com/office/drawing/2014/main" id="{5F8D3923-CB19-2243-9F1B-573AEEFB5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632"/>
              <a:ext cx="4933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En marche isotherme </a:t>
              </a:r>
              <a:b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 production maximale 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intermédiaire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 obtenue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lorsque le mélange évolue de manière homogène.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Tout mélange de portions de fluide ayant subi des conversions différentes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abaisse le rendement en intermédiaire  </a:t>
              </a:r>
              <a:endPara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982" name="Oval 14">
              <a:extLst>
                <a:ext uri="{FF2B5EF4-FFF2-40B4-BE49-F238E27FC236}">
                  <a16:creationId xmlns:a16="http://schemas.microsoft.com/office/drawing/2014/main" id="{4D74CA46-5D02-FC4C-9D41-ED2B3831E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1736"/>
              <a:ext cx="4768" cy="2112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6D42C2A8-16C4-0742-85DE-98D9799CB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6">
            <a:extLst>
              <a:ext uri="{FF2B5EF4-FFF2-40B4-BE49-F238E27FC236}">
                <a16:creationId xmlns:a16="http://schemas.microsoft.com/office/drawing/2014/main" id="{070B2EB0-0C07-4B4B-87EE-CFC95AC1E68D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1955800"/>
            <a:ext cx="7569200" cy="3378200"/>
            <a:chOff x="232" y="1232"/>
            <a:chExt cx="4768" cy="2128"/>
          </a:xfrm>
        </p:grpSpPr>
        <p:sp>
          <p:nvSpPr>
            <p:cNvPr id="84995" name="Rectangle 3">
              <a:extLst>
                <a:ext uri="{FF2B5EF4-FFF2-40B4-BE49-F238E27FC236}">
                  <a16:creationId xmlns:a16="http://schemas.microsoft.com/office/drawing/2014/main" id="{580F5846-5E9F-B54C-953E-5821FCD4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232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L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élévation de température </a:t>
              </a:r>
              <a:b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favorise les réactions </a:t>
              </a:r>
              <a:b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ayant la plus haute énergie 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activation   </a:t>
              </a:r>
              <a:endParaRPr lang="fr-FR" altLang="fr-FR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996" name="Oval 4">
              <a:extLst>
                <a:ext uri="{FF2B5EF4-FFF2-40B4-BE49-F238E27FC236}">
                  <a16:creationId xmlns:a16="http://schemas.microsoft.com/office/drawing/2014/main" id="{3271FB30-E942-794B-8726-532EC3D23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1832"/>
              <a:ext cx="3552" cy="1088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D3F6E186-1245-E648-BCE6-ABF75C9C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5">
            <a:extLst>
              <a:ext uri="{FF2B5EF4-FFF2-40B4-BE49-F238E27FC236}">
                <a16:creationId xmlns:a16="http://schemas.microsoft.com/office/drawing/2014/main" id="{CE694360-DD23-1543-A294-38E9B7FFEAEB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1116975"/>
            <a:ext cx="8204200" cy="3378200"/>
            <a:chOff x="232" y="1384"/>
            <a:chExt cx="5168" cy="2128"/>
          </a:xfrm>
        </p:grpSpPr>
        <p:sp>
          <p:nvSpPr>
            <p:cNvPr id="86018" name="Rectangle 2">
              <a:extLst>
                <a:ext uri="{FF2B5EF4-FFF2-40B4-BE49-F238E27FC236}">
                  <a16:creationId xmlns:a16="http://schemas.microsoft.com/office/drawing/2014/main" id="{3317D6C7-6210-2748-A49B-46E47A03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384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L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augmentation de la concentration en réactif A 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favorise les réactions </a:t>
              </a:r>
              <a:b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ja-JP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dirty="0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ordre le plus élevé par rapport à A    </a:t>
              </a:r>
              <a:endParaRPr lang="fr-FR" altLang="fr-FR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019" name="Oval 3">
              <a:extLst>
                <a:ext uri="{FF2B5EF4-FFF2-40B4-BE49-F238E27FC236}">
                  <a16:creationId xmlns:a16="http://schemas.microsoft.com/office/drawing/2014/main" id="{51C13900-ACB5-8141-89FB-EFC14865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1736"/>
              <a:ext cx="4768" cy="1336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86020" name="Text Box 4">
            <a:extLst>
              <a:ext uri="{FF2B5EF4-FFF2-40B4-BE49-F238E27FC236}">
                <a16:creationId xmlns:a16="http://schemas.microsoft.com/office/drawing/2014/main" id="{CE82694D-38A4-8444-8A70-C23692F00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3836363"/>
            <a:ext cx="52526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Si on cherche à </a:t>
            </a:r>
          </a:p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Maintenir une forte concentration de réactifs: </a:t>
            </a:r>
          </a:p>
          <a:p>
            <a:pPr algn="l"/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 Réacteur fermé ou piston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 </a:t>
            </a:r>
          </a:p>
          <a:p>
            <a:pPr algn="l"/>
            <a:endParaRPr lang="fr-FR" altLang="fr-FR" sz="800" dirty="0">
              <a:latin typeface="Calibri" panose="020F0502020204030204" pitchFamily="34" charset="0"/>
              <a:cs typeface="Calibri" panose="020F0502020204030204" pitchFamily="34" charset="0"/>
              <a:sym typeface="Symbol" pitchFamily="2" charset="2"/>
            </a:endParaRPr>
          </a:p>
          <a:p>
            <a:pPr algn="l"/>
            <a:r>
              <a:rPr lang="fr-FR" altLang="fr-FR" sz="2000" dirty="0">
                <a:solidFill>
                  <a:srgbClr val="40A3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Maintenir une faible concentration de réactifs: </a:t>
            </a:r>
          </a:p>
          <a:p>
            <a:pPr algn="l"/>
            <a:r>
              <a:rPr lang="fr-FR" altLang="fr-FR" sz="20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2" charset="2"/>
              </a:rPr>
              <a:t>	 Réacteur semi-fermé ou agité continu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6ECC8D7-608C-E74C-BA50-59F160AD6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5">
            <a:extLst>
              <a:ext uri="{FF2B5EF4-FFF2-40B4-BE49-F238E27FC236}">
                <a16:creationId xmlns:a16="http://schemas.microsoft.com/office/drawing/2014/main" id="{F2A7D89A-3D2A-F645-BFAC-79C376CF10F5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2108200"/>
            <a:ext cx="7569200" cy="3378200"/>
            <a:chOff x="232" y="1328"/>
            <a:chExt cx="4768" cy="2128"/>
          </a:xfrm>
        </p:grpSpPr>
        <p:sp>
          <p:nvSpPr>
            <p:cNvPr id="87043" name="Rectangle 3">
              <a:extLst>
                <a:ext uri="{FF2B5EF4-FFF2-40B4-BE49-F238E27FC236}">
                  <a16:creationId xmlns:a16="http://schemas.microsoft.com/office/drawing/2014/main" id="{9D70E1D1-88A6-6E4A-9D9D-359D69DB6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1328"/>
              <a:ext cx="4768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marL="1333500" indent="-13335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	Tout procédé discontinu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possède son analogue en continu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 point de vue de la distribution </a:t>
              </a:r>
              <a:b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fr-FR" altLang="fr-FR">
                  <a:solidFill>
                    <a:srgbClr val="40A3D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 produits    </a:t>
              </a:r>
            </a:p>
          </p:txBody>
        </p:sp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F35E8B28-F177-6548-84A9-1B87C0DF0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1832"/>
              <a:ext cx="3552" cy="1088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solidFill>
                  <a:srgbClr val="40A3D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7BE530BE-7EEC-DE4D-9609-9E443A683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 dirty="0"/>
              <a:t>24</a:t>
            </a:r>
            <a:r>
              <a:rPr lang="fr-FR" altLang="fr-FR" sz="3200" kern="0" dirty="0"/>
              <a:t>	 Règles de conception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2C65BE0-1924-EE46-8E1B-F9F65DB4AE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151404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213	Taux de produits parasites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210176E-83ED-5E48-BC22-D7077C6D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6147" name="Object 8">
            <a:extLst>
              <a:ext uri="{FF2B5EF4-FFF2-40B4-BE49-F238E27FC236}">
                <a16:creationId xmlns:a16="http://schemas.microsoft.com/office/drawing/2014/main" id="{C98E5610-318B-5D4C-BCB0-84894F22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777952"/>
              </p:ext>
            </p:extLst>
          </p:nvPr>
        </p:nvGraphicFramePr>
        <p:xfrm>
          <a:off x="793750" y="2230904"/>
          <a:ext cx="3086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Équation" r:id="rId3" imgW="71094600" imgH="24574500" progId="Equation.3">
                  <p:embed/>
                </p:oleObj>
              </mc:Choice>
              <mc:Fallback>
                <p:oleObj name="Équation" r:id="rId3" imgW="71094600" imgH="24574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2230904"/>
                        <a:ext cx="30861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Oval 12">
            <a:extLst>
              <a:ext uri="{FF2B5EF4-FFF2-40B4-BE49-F238E27FC236}">
                <a16:creationId xmlns:a16="http://schemas.microsoft.com/office/drawing/2014/main" id="{A7515B3A-9B86-0745-B209-474968F02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2116604"/>
            <a:ext cx="4686300" cy="13335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C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Fraction du réactif qui réagit sans être </a:t>
            </a:r>
          </a:p>
          <a:p>
            <a:r>
              <a:rPr lang="fr-FR" altLang="fr-FR" sz="2000">
                <a:latin typeface="Calibri" panose="020F0502020204030204" pitchFamily="34" charset="0"/>
                <a:cs typeface="Calibri" panose="020F0502020204030204" pitchFamily="34" charset="0"/>
              </a:rPr>
              <a:t>transformée en produit recherché </a:t>
            </a:r>
          </a:p>
        </p:txBody>
      </p:sp>
      <p:sp>
        <p:nvSpPr>
          <p:cNvPr id="60430" name="Text Box 14">
            <a:extLst>
              <a:ext uri="{FF2B5EF4-FFF2-40B4-BE49-F238E27FC236}">
                <a16:creationId xmlns:a16="http://schemas.microsoft.com/office/drawing/2014/main" id="{8D45264B-DB04-1E40-9A3C-2E50AC77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3510429"/>
            <a:ext cx="2322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r-FR"/>
              <a:t>X</a:t>
            </a:r>
            <a:r>
              <a:rPr lang="fr-FR" baseline="-25000"/>
              <a:t>B</a:t>
            </a:r>
            <a:r>
              <a:rPr lang="fr-FR"/>
              <a:t>   =  Y</a:t>
            </a:r>
            <a:r>
              <a:rPr lang="fr-FR" baseline="-25000"/>
              <a:t>R/B</a:t>
            </a:r>
            <a:r>
              <a:rPr lang="fr-FR"/>
              <a:t> + </a:t>
            </a:r>
            <a:r>
              <a:rPr lang="fr-FR">
                <a:latin typeface="Symbol" charset="0"/>
              </a:rPr>
              <a:t>p</a:t>
            </a:r>
            <a:r>
              <a:rPr lang="fr-FR" baseline="-25000"/>
              <a:t>/B</a:t>
            </a:r>
          </a:p>
        </p:txBody>
      </p:sp>
      <p:grpSp>
        <p:nvGrpSpPr>
          <p:cNvPr id="60436" name="Group 20">
            <a:extLst>
              <a:ext uri="{FF2B5EF4-FFF2-40B4-BE49-F238E27FC236}">
                <a16:creationId xmlns:a16="http://schemas.microsoft.com/office/drawing/2014/main" id="{40210D77-D669-EB45-8F2C-6FDB6C096E41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3729504"/>
            <a:ext cx="8293100" cy="1803400"/>
            <a:chOff x="272" y="2544"/>
            <a:chExt cx="5224" cy="1136"/>
          </a:xfrm>
        </p:grpSpPr>
        <p:sp>
          <p:nvSpPr>
            <p:cNvPr id="60422" name="Rectangle 6">
              <a:extLst>
                <a:ext uri="{FF2B5EF4-FFF2-40B4-BE49-F238E27FC236}">
                  <a16:creationId xmlns:a16="http://schemas.microsoft.com/office/drawing/2014/main" id="{5181B626-1027-9C42-AB74-779877F5B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544"/>
              <a:ext cx="5224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1333500" indent="-1333500" algn="l" defTabSz="762000">
                <a:tabLst>
                  <a:tab pos="762000" algn="l"/>
                </a:tabLst>
                <a:defRPr/>
              </a:pPr>
              <a:r>
                <a:rPr lang="fr-FR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214	Rendement relatif global    (</a:t>
              </a:r>
              <a:r>
                <a:rPr lang="en-US" i="1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fractional yields</a:t>
              </a:r>
              <a:r>
                <a:rPr lang="fr-FR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) </a:t>
              </a:r>
              <a:r>
                <a:rPr lang="fr-FR" sz="3200" dirty="0">
                  <a:solidFill>
                    <a:srgbClr val="40A3D1"/>
                  </a:solidFill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rPr>
                <a:t>     </a:t>
              </a:r>
            </a:p>
          </p:txBody>
        </p:sp>
        <p:graphicFrame>
          <p:nvGraphicFramePr>
            <p:cNvPr id="6155" name="Object 16">
              <a:extLst>
                <a:ext uri="{FF2B5EF4-FFF2-40B4-BE49-F238E27FC236}">
                  <a16:creationId xmlns:a16="http://schemas.microsoft.com/office/drawing/2014/main" id="{EB718C81-092B-3749-8F5D-D5B7572ED1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" y="3104"/>
            <a:ext cx="245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7" name="Équation" r:id="rId5" imgW="89814400" imgH="21069300" progId="Equation.3">
                    <p:embed/>
                  </p:oleObj>
                </mc:Choice>
                <mc:Fallback>
                  <p:oleObj name="Équation" r:id="rId5" imgW="89814400" imgH="21069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104"/>
                          <a:ext cx="2456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33" name="Group 17">
            <a:extLst>
              <a:ext uri="{FF2B5EF4-FFF2-40B4-BE49-F238E27FC236}">
                <a16:creationId xmlns:a16="http://schemas.microsoft.com/office/drawing/2014/main" id="{EDB76C61-CB31-6D41-A98A-83B828B29A08}"/>
              </a:ext>
            </a:extLst>
          </p:cNvPr>
          <p:cNvGrpSpPr>
            <a:grpSpLocks/>
          </p:cNvGrpSpPr>
          <p:nvPr/>
        </p:nvGrpSpPr>
        <p:grpSpPr bwMode="auto">
          <a:xfrm>
            <a:off x="3298825" y="2091204"/>
            <a:ext cx="5454650" cy="1625600"/>
            <a:chOff x="2110" y="1112"/>
            <a:chExt cx="3436" cy="1024"/>
          </a:xfrm>
        </p:grpSpPr>
        <p:sp>
          <p:nvSpPr>
            <p:cNvPr id="60434" name="AutoShape 18">
              <a:extLst>
                <a:ext uri="{FF2B5EF4-FFF2-40B4-BE49-F238E27FC236}">
                  <a16:creationId xmlns:a16="http://schemas.microsoft.com/office/drawing/2014/main" id="{8FD5D713-C186-7841-A2C2-257E37CF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0435" name="Text Box 19">
              <a:extLst>
                <a:ext uri="{FF2B5EF4-FFF2-40B4-BE49-F238E27FC236}">
                  <a16:creationId xmlns:a16="http://schemas.microsoft.com/office/drawing/2014/main" id="{93B00DAF-4372-B34C-844B-EADFFC43D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(mol.s</a:t>
              </a:r>
              <a:r>
                <a:rPr lang="fr-FR" altLang="fr-FR" sz="20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qui a réagi avait été transformé en produit recherché.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964D477-90EC-7140-BC3B-A9F560175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8" grpId="0" animBg="1" autoUpdateAnimBg="0"/>
      <p:bldP spid="6043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9C58EC0-8A5E-3744-B9D4-BF6C3AC2E8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460500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br>
              <a:rPr lang="fr-FR" altLang="fr-FR" sz="3200" dirty="0">
                <a:solidFill>
                  <a:srgbClr val="40A3D1"/>
                </a:solidFill>
              </a:rPr>
            </a:br>
            <a:r>
              <a:rPr lang="fr-FR" altLang="fr-FR" sz="2400" dirty="0">
                <a:solidFill>
                  <a:srgbClr val="40A3D1"/>
                </a:solidFill>
              </a:rPr>
              <a:t>215	 Rendement relatif différentiel  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89AF846-75A9-6D4D-9E7F-3EE9C8FE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7171" name="Object 9">
            <a:extLst>
              <a:ext uri="{FF2B5EF4-FFF2-40B4-BE49-F238E27FC236}">
                <a16:creationId xmlns:a16="http://schemas.microsoft.com/office/drawing/2014/main" id="{ECFA55B4-7EB5-4E4A-8BBB-72D4BD2AD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4064000"/>
          <a:ext cx="75326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Équation" r:id="rId3" imgW="173494700" imgH="25158700" progId="Equation.3">
                  <p:embed/>
                </p:oleObj>
              </mc:Choice>
              <mc:Fallback>
                <p:oleObj name="Équation" r:id="rId3" imgW="173494700" imgH="25158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4064000"/>
                        <a:ext cx="75326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74" name="Group 10">
            <a:extLst>
              <a:ext uri="{FF2B5EF4-FFF2-40B4-BE49-F238E27FC236}">
                <a16:creationId xmlns:a16="http://schemas.microsoft.com/office/drawing/2014/main" id="{0ED7572A-E7E8-C143-B709-61B325B5C240}"/>
              </a:ext>
            </a:extLst>
          </p:cNvPr>
          <p:cNvGrpSpPr>
            <a:grpSpLocks/>
          </p:cNvGrpSpPr>
          <p:nvPr/>
        </p:nvGrpSpPr>
        <p:grpSpPr bwMode="auto">
          <a:xfrm>
            <a:off x="3103808" y="2120900"/>
            <a:ext cx="5814767" cy="1773238"/>
            <a:chOff x="2110" y="1112"/>
            <a:chExt cx="3436" cy="1117"/>
          </a:xfrm>
        </p:grpSpPr>
        <p:sp>
          <p:nvSpPr>
            <p:cNvPr id="62475" name="AutoShape 11">
              <a:extLst>
                <a:ext uri="{FF2B5EF4-FFF2-40B4-BE49-F238E27FC236}">
                  <a16:creationId xmlns:a16="http://schemas.microsoft.com/office/drawing/2014/main" id="{4F0425E5-78C7-654C-A8C6-9FB1E0D99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112"/>
              <a:ext cx="3352" cy="1024"/>
            </a:xfrm>
            <a:prstGeom prst="wedgeRoundRectCallout">
              <a:avLst>
                <a:gd name="adj1" fmla="val -44662"/>
                <a:gd name="adj2" fmla="val 7793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2000">
                <a:defRPr/>
              </a:pPr>
              <a:endParaRPr lang="fr-FR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B980BEA5-8E81-024A-8B40-95EB5D2C2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" y="1201"/>
              <a:ext cx="3436" cy="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381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fr-FR" altLang="fr-F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Rapport de la quantité de produit recherché formée à l</a:t>
              </a:r>
              <a:r>
                <a:rPr lang="ja-JP" altLang="fr-FR" sz="2000"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instant </a:t>
              </a:r>
              <a:r>
                <a:rPr lang="fr-FR" altLang="ja-JP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dans le volume de référence (mol.s</a:t>
              </a:r>
              <a:r>
                <a:rPr lang="fr-FR" altLang="ja-JP" sz="20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fr-FR" altLang="ja-JP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) à la quantité qui aurait été formée si tout le réactif avait été transformé en produit recherché. </a:t>
              </a:r>
              <a:endParaRPr lang="fr-FR" altLang="fr-F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236D76B-5725-0441-BC85-FE0D2DE1F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4507F26-BD57-4344-911F-8AF27A244C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2900" y="1009738"/>
            <a:ext cx="7772400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  <a:defRPr/>
            </a:pPr>
            <a:br>
              <a:rPr lang="fr-FR" sz="3200" dirty="0">
                <a:solidFill>
                  <a:srgbClr val="40A3D1"/>
                </a:solidFill>
                <a:cs typeface="+mj-cs"/>
              </a:rPr>
            </a:br>
            <a:r>
              <a:rPr lang="fr-FR" sz="2400" dirty="0">
                <a:solidFill>
                  <a:srgbClr val="40A3D1"/>
                </a:solidFill>
                <a:cs typeface="+mj-cs"/>
              </a:rPr>
              <a:t>216	Expression de Y</a:t>
            </a:r>
            <a:r>
              <a:rPr lang="fr-FR" sz="2400" baseline="-25000" dirty="0">
                <a:solidFill>
                  <a:srgbClr val="40A3D1"/>
                </a:solidFill>
                <a:cs typeface="+mj-cs"/>
              </a:rPr>
              <a:t>R/B</a:t>
            </a:r>
            <a:r>
              <a:rPr lang="fr-FR" sz="2400" dirty="0">
                <a:solidFill>
                  <a:srgbClr val="40A3D1"/>
                </a:solidFill>
                <a:cs typeface="+mj-cs"/>
              </a:rPr>
              <a:t>  </a:t>
            </a:r>
            <a:r>
              <a:rPr lang="fr-FR" sz="3200" dirty="0">
                <a:solidFill>
                  <a:srgbClr val="40A3D1"/>
                </a:solidFill>
                <a:cs typeface="+mj-cs"/>
              </a:rPr>
              <a:t>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4D0BAC5-95DD-584A-9BCF-D5DFE7EC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1453" name="Rectangle 13">
            <a:extLst>
              <a:ext uri="{FF2B5EF4-FFF2-40B4-BE49-F238E27FC236}">
                <a16:creationId xmlns:a16="http://schemas.microsoft.com/office/drawing/2014/main" id="{5B86BBC3-F3E4-3748-A9FE-DECD31B34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99" y="2170201"/>
            <a:ext cx="23970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2161 Réacteur piston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79833C1C-1CAC-2149-8D6F-B208BE0B4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35338"/>
            <a:ext cx="7988300" cy="35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R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R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R		réacteur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dV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	= 	0	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			</a:t>
            </a:r>
            <a:r>
              <a:rPr lang="fr-FR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graphicFrame>
        <p:nvGraphicFramePr>
          <p:cNvPr id="8197" name="Object 16">
            <a:extLst>
              <a:ext uri="{FF2B5EF4-FFF2-40B4-BE49-F238E27FC236}">
                <a16:creationId xmlns:a16="http://schemas.microsoft.com/office/drawing/2014/main" id="{7F81043B-EC8D-C847-8378-216E551EA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25885"/>
              </p:ext>
            </p:extLst>
          </p:nvPr>
        </p:nvGraphicFramePr>
        <p:xfrm>
          <a:off x="6481763" y="4073613"/>
          <a:ext cx="2146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Équation" r:id="rId3" imgW="49441100" imgH="18135600" progId="Equation.3">
                  <p:embed/>
                </p:oleObj>
              </mc:Choice>
              <mc:Fallback>
                <p:oleObj name="Équation" r:id="rId3" imgW="49441100" imgH="18135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4073613"/>
                        <a:ext cx="2146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7">
            <a:extLst>
              <a:ext uri="{FF2B5EF4-FFF2-40B4-BE49-F238E27FC236}">
                <a16:creationId xmlns:a16="http://schemas.microsoft.com/office/drawing/2014/main" id="{6496E3FF-9B2E-554A-8519-403AEB6D0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Équation" r:id="rId5" imgW="4102100" imgH="8483600" progId="Equation.3">
                  <p:embed/>
                </p:oleObj>
              </mc:Choice>
              <mc:Fallback>
                <p:oleObj name="Équation" r:id="rId5" imgW="4102100" imgH="8483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8F814DF-422F-D34E-8229-309B00346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588"/>
            <a:ext cx="69030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kern="0"/>
              <a:t>21</a:t>
            </a:r>
            <a:r>
              <a:rPr lang="fr-FR" altLang="fr-FR" sz="3200" kern="0"/>
              <a:t>	 Définitions préliminaires en réacteur continu    </a:t>
            </a:r>
            <a:endParaRPr lang="fr-FR" altLang="fr-FR" sz="3200" kern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2CFEF638-F1A4-C440-BB20-0F9C943E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4553733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A88BCC5E-859E-D04C-A549-8A133FB0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07345"/>
            <a:ext cx="7988300" cy="129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B 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	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9219" name="Object 7">
            <a:extLst>
              <a:ext uri="{FF2B5EF4-FFF2-40B4-BE49-F238E27FC236}">
                <a16:creationId xmlns:a16="http://schemas.microsoft.com/office/drawing/2014/main" id="{A6A166B7-4F72-7042-A2FD-E9C76DB90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921137"/>
              </p:ext>
            </p:extLst>
          </p:nvPr>
        </p:nvGraphicFramePr>
        <p:xfrm>
          <a:off x="4483100" y="2729695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2729695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9">
            <a:extLst>
              <a:ext uri="{FF2B5EF4-FFF2-40B4-BE49-F238E27FC236}">
                <a16:creationId xmlns:a16="http://schemas.microsoft.com/office/drawing/2014/main" id="{EC6DE0FF-B534-9742-ADC1-CC434BEDA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952103"/>
              </p:ext>
            </p:extLst>
          </p:nvPr>
        </p:nvGraphicFramePr>
        <p:xfrm>
          <a:off x="1701800" y="3117045"/>
          <a:ext cx="57673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Équation" r:id="rId5" imgW="132829300" imgH="25158700" progId="Equation.3">
                  <p:embed/>
                </p:oleObj>
              </mc:Choice>
              <mc:Fallback>
                <p:oleObj name="Équation" r:id="rId5" imgW="132829300" imgH="25158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3117045"/>
                        <a:ext cx="57673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00" name="Group 12">
            <a:extLst>
              <a:ext uri="{FF2B5EF4-FFF2-40B4-BE49-F238E27FC236}">
                <a16:creationId xmlns:a16="http://schemas.microsoft.com/office/drawing/2014/main" id="{0EF22010-C22F-0645-97FA-4A757E6F676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75945"/>
            <a:ext cx="6121400" cy="914400"/>
            <a:chOff x="288" y="3144"/>
            <a:chExt cx="3856" cy="576"/>
          </a:xfrm>
        </p:grpSpPr>
        <p:graphicFrame>
          <p:nvGraphicFramePr>
            <p:cNvPr id="9222" name="Object 10">
              <a:extLst>
                <a:ext uri="{FF2B5EF4-FFF2-40B4-BE49-F238E27FC236}">
                  <a16:creationId xmlns:a16="http://schemas.microsoft.com/office/drawing/2014/main" id="{F19BCD32-F001-1549-938A-02DBFD61AF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0" y="3172"/>
            <a:ext cx="3360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6" name="Équation" r:id="rId7" imgW="122885200" imgH="18427700" progId="Equation.3">
                    <p:embed/>
                  </p:oleObj>
                </mc:Choice>
                <mc:Fallback>
                  <p:oleObj name="Équation" r:id="rId7" imgW="122885200" imgH="184277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3172"/>
                          <a:ext cx="3360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9" name="Rectangle 11">
              <a:extLst>
                <a:ext uri="{FF2B5EF4-FFF2-40B4-BE49-F238E27FC236}">
                  <a16:creationId xmlns:a16="http://schemas.microsoft.com/office/drawing/2014/main" id="{C37CFEDB-9AF0-CA49-AB25-30CAF7096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44"/>
              <a:ext cx="3856" cy="576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44013115-83C5-8D44-AD80-CC92F5B7B0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B23B9B66-AD13-DA45-BE3A-7420D26A1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F110D2F6-8BC1-1F4F-A088-1ED132C3C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820" y="1801723"/>
            <a:ext cx="4539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2162 Réacteur parfaitement agité continu</a:t>
            </a:r>
          </a:p>
        </p:txBody>
      </p:sp>
      <p:sp>
        <p:nvSpPr>
          <p:cNvPr id="64517" name="Text Box 5">
            <a:extLst>
              <a:ext uri="{FF2B5EF4-FFF2-40B4-BE49-F238E27FC236}">
                <a16:creationId xmlns:a16="http://schemas.microsoft.com/office/drawing/2014/main" id="{67932564-7222-8A4B-92BF-149B79DA1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22460"/>
            <a:ext cx="7988300" cy="350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387600" algn="ctr"/>
                <a:tab pos="3429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flux de 		débit de 		débit 		 flux de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R 	+	production	= 	d </a:t>
            </a:r>
            <a:r>
              <a:rPr lang="ja-JP" altLang="fr-FR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altLang="ja-JP" dirty="0">
                <a:latin typeface="Calibri" panose="020F0502020204030204" pitchFamily="34" charset="0"/>
                <a:cs typeface="Calibri" panose="020F0502020204030204" pitchFamily="34" charset="0"/>
              </a:rPr>
              <a:t>accumulation 	+	R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entrant 		chimique 		 de R dans le 		sortant 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de R		réacteur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0 		</a:t>
            </a:r>
            <a:r>
              <a:rPr lang="fr-FR" altLang="fr-FR" dirty="0" err="1">
                <a:latin typeface="Symbol" pitchFamily="2" charset="2"/>
                <a:cs typeface="Calibri" panose="020F0502020204030204" pitchFamily="34" charset="0"/>
              </a:rPr>
              <a:t>n</a:t>
            </a:r>
            <a:r>
              <a:rPr lang="fr-FR" alt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r V 	= 	0	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fr-FR" alt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	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= 			F</a:t>
            </a:r>
            <a:r>
              <a:rPr lang="fr-FR" alt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graphicFrame>
        <p:nvGraphicFramePr>
          <p:cNvPr id="10244" name="Object 7">
            <a:extLst>
              <a:ext uri="{FF2B5EF4-FFF2-40B4-BE49-F238E27FC236}">
                <a16:creationId xmlns:a16="http://schemas.microsoft.com/office/drawing/2014/main" id="{BAEAC1E1-075F-3947-BEFC-F520F78E5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E420C28-46BC-E84D-B7A7-BD3AF16ACF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E33B25A6-253A-624E-BE37-D44E69E94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5068888"/>
            <a:ext cx="19764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2F8B3B58-2DD9-A243-A9A8-BF156352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8860"/>
            <a:ext cx="7988300" cy="129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5715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7145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algn="l" defTabSz="762000"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ctr"/>
                <a:tab pos="1244600" algn="ctr"/>
                <a:tab pos="2006600" algn="ctr"/>
                <a:tab pos="3048000" algn="ctr"/>
                <a:tab pos="4762500" algn="ctr"/>
                <a:tab pos="6096000" algn="ctr"/>
                <a:tab pos="70485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Bilan sur B 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	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= 	F</a:t>
            </a:r>
            <a:r>
              <a:rPr lang="fr-FR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11267" name="Object 4">
            <a:extLst>
              <a:ext uri="{FF2B5EF4-FFF2-40B4-BE49-F238E27FC236}">
                <a16:creationId xmlns:a16="http://schemas.microsoft.com/office/drawing/2014/main" id="{2CA6221F-BA60-4040-A78D-B2EAF6BEF0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100" y="3244850"/>
          <a:ext cx="176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Équation" r:id="rId3" imgW="4102100" imgH="8483600" progId="Equation.3">
                  <p:embed/>
                </p:oleObj>
              </mc:Choice>
              <mc:Fallback>
                <p:oleObj name="Équation" r:id="rId3" imgW="4102100" imgH="8483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244850"/>
                        <a:ext cx="176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>
            <a:extLst>
              <a:ext uri="{FF2B5EF4-FFF2-40B4-BE49-F238E27FC236}">
                <a16:creationId xmlns:a16="http://schemas.microsoft.com/office/drawing/2014/main" id="{6920DFE3-A6FB-0B41-A1FD-C36CD26EF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494601"/>
              </p:ext>
            </p:extLst>
          </p:nvPr>
        </p:nvGraphicFramePr>
        <p:xfrm>
          <a:off x="1466850" y="3168560"/>
          <a:ext cx="62372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Équation" r:id="rId5" imgW="143649700" imgH="25158700" progId="Equation.3">
                  <p:embed/>
                </p:oleObj>
              </mc:Choice>
              <mc:Fallback>
                <p:oleObj name="Équation" r:id="rId5" imgW="143649700" imgH="25158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3168560"/>
                        <a:ext cx="62372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44" name="Group 8">
            <a:extLst>
              <a:ext uri="{FF2B5EF4-FFF2-40B4-BE49-F238E27FC236}">
                <a16:creationId xmlns:a16="http://schemas.microsoft.com/office/drawing/2014/main" id="{CD168EBF-C5F9-A043-80F3-0268211E731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527460"/>
            <a:ext cx="6743700" cy="914400"/>
            <a:chOff x="288" y="3144"/>
            <a:chExt cx="4248" cy="576"/>
          </a:xfrm>
        </p:grpSpPr>
        <p:graphicFrame>
          <p:nvGraphicFramePr>
            <p:cNvPr id="11270" name="Object 6">
              <a:extLst>
                <a:ext uri="{FF2B5EF4-FFF2-40B4-BE49-F238E27FC236}">
                  <a16:creationId xmlns:a16="http://schemas.microsoft.com/office/drawing/2014/main" id="{8CA20778-EEE6-0B43-9D1D-2660E95EFF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" y="3172"/>
            <a:ext cx="4017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4" name="Équation" r:id="rId7" imgW="146875500" imgH="18427700" progId="Equation.3">
                    <p:embed/>
                  </p:oleObj>
                </mc:Choice>
                <mc:Fallback>
                  <p:oleObj name="Équation" r:id="rId7" imgW="146875500" imgH="18427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3172"/>
                          <a:ext cx="4017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7C038E2B-3D88-A348-B8AD-CCFFE4CD8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44"/>
              <a:ext cx="4248" cy="576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F64FCB75-7D96-7849-B9C5-EF7F401BAA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8588"/>
            <a:ext cx="6903076" cy="1143000"/>
          </a:xfrm>
        </p:spPr>
        <p:txBody>
          <a:bodyPr/>
          <a:lstStyle/>
          <a:p>
            <a:pPr marL="1333500" indent="-1333500" algn="l">
              <a:tabLst>
                <a:tab pos="762000" algn="l"/>
              </a:tabLst>
            </a:pPr>
            <a:r>
              <a:rPr lang="fr-FR" altLang="fr-FR" sz="3200" i="1" dirty="0"/>
              <a:t>21</a:t>
            </a:r>
            <a:r>
              <a:rPr lang="fr-FR" altLang="fr-FR" sz="3200" dirty="0"/>
              <a:t>	 Définitions préliminaires en réacteur continu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32780</TotalTime>
  <Words>1589</Words>
  <Application>Microsoft Macintosh PowerPoint</Application>
  <PresentationFormat>Affichage à l'écran (4:3)</PresentationFormat>
  <Paragraphs>265</Paragraphs>
  <Slides>39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39</vt:i4>
      </vt:variant>
    </vt:vector>
  </HeadingPairs>
  <TitlesOfParts>
    <vt:vector size="50" baseType="lpstr">
      <vt:lpstr>ＭＳ Ｐゴシック</vt:lpstr>
      <vt:lpstr>Arial</vt:lpstr>
      <vt:lpstr>Calibri</vt:lpstr>
      <vt:lpstr>Calibri Courant</vt:lpstr>
      <vt:lpstr>Cambria Math</vt:lpstr>
      <vt:lpstr>Symbol</vt:lpstr>
      <vt:lpstr>Times New Roman</vt:lpstr>
      <vt:lpstr>Modèle par défaut</vt:lpstr>
      <vt:lpstr>Équation</vt:lpstr>
      <vt:lpstr>Equation</vt:lpstr>
      <vt:lpstr>Feuille de calcul</vt:lpstr>
      <vt:lpstr>Chapitre II  </vt:lpstr>
      <vt:lpstr>21  Définitions préliminaires en réacteur continu    </vt:lpstr>
      <vt:lpstr> 211 Taux de conversion        </vt:lpstr>
      <vt:lpstr> 213 Taux de produits parasites </vt:lpstr>
      <vt:lpstr> 215  Rendement relatif différentiel  </vt:lpstr>
      <vt:lpstr> 216 Expression de YR/B   </vt:lpstr>
      <vt:lpstr>21  Définitions préliminaires en réacteur continu    </vt:lpstr>
      <vt:lpstr>21  Définitions préliminaires en réacteur continu    </vt:lpstr>
      <vt:lpstr>21  Définitions préliminaires en réacteur continu    </vt:lpstr>
      <vt:lpstr>(Parallel reactions)    221  Système de réactions</vt:lpstr>
      <vt:lpstr> 223  Optimisation du taux de produit utile  </vt:lpstr>
      <vt:lpstr> 223  Optimisation du taux de produit utile  </vt:lpstr>
      <vt:lpstr> 223  Optimisation du taux de produit utile  </vt:lpstr>
      <vt:lpstr> 223  Optimisation du taux de produit utile  </vt:lpstr>
      <vt:lpstr> 223  Optimisation du taux de produit utile  </vt:lpstr>
      <vt:lpstr>  Cas où la courbe F’R/A = f(XA) présente un extremum </vt:lpstr>
      <vt:lpstr>  Utilisation d’une cascade de réacteur agités  </vt:lpstr>
      <vt:lpstr>Présentation PowerPoint</vt:lpstr>
      <vt:lpstr>(first order reactions in series)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creator>Mercadier</dc:creator>
  <cp:lastModifiedBy>Microsoft Office User</cp:lastModifiedBy>
  <cp:revision>127</cp:revision>
  <cp:lastPrinted>1999-12-03T12:18:29Z</cp:lastPrinted>
  <dcterms:created xsi:type="dcterms:W3CDTF">1999-12-02T10:21:58Z</dcterms:created>
  <dcterms:modified xsi:type="dcterms:W3CDTF">2022-04-19T06:47:54Z</dcterms:modified>
</cp:coreProperties>
</file>